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3" r:id="rId4"/>
    <p:sldId id="280" r:id="rId5"/>
    <p:sldId id="335" r:id="rId6"/>
    <p:sldId id="316" r:id="rId7"/>
    <p:sldId id="371" r:id="rId8"/>
    <p:sldId id="337" r:id="rId9"/>
    <p:sldId id="287" r:id="rId10"/>
    <p:sldId id="317" r:id="rId11"/>
    <p:sldId id="288" r:id="rId12"/>
    <p:sldId id="292" r:id="rId13"/>
    <p:sldId id="291" r:id="rId14"/>
    <p:sldId id="290" r:id="rId15"/>
    <p:sldId id="262" r:id="rId16"/>
    <p:sldId id="339" r:id="rId17"/>
    <p:sldId id="360" r:id="rId18"/>
    <p:sldId id="340" r:id="rId19"/>
    <p:sldId id="373" r:id="rId20"/>
    <p:sldId id="374" r:id="rId21"/>
    <p:sldId id="358" r:id="rId22"/>
    <p:sldId id="341" r:id="rId23"/>
    <p:sldId id="342" r:id="rId24"/>
    <p:sldId id="343" r:id="rId25"/>
    <p:sldId id="348" r:id="rId26"/>
    <p:sldId id="391" r:id="rId27"/>
    <p:sldId id="375" r:id="rId28"/>
    <p:sldId id="361" r:id="rId29"/>
    <p:sldId id="295" r:id="rId30"/>
    <p:sldId id="376" r:id="rId31"/>
    <p:sldId id="349" r:id="rId32"/>
    <p:sldId id="350" r:id="rId33"/>
    <p:sldId id="351" r:id="rId34"/>
    <p:sldId id="352" r:id="rId35"/>
    <p:sldId id="331" r:id="rId36"/>
    <p:sldId id="354" r:id="rId37"/>
    <p:sldId id="379" r:id="rId38"/>
    <p:sldId id="380" r:id="rId39"/>
    <p:sldId id="381" r:id="rId40"/>
    <p:sldId id="382" r:id="rId41"/>
    <p:sldId id="383" r:id="rId42"/>
    <p:sldId id="355" r:id="rId43"/>
    <p:sldId id="356" r:id="rId44"/>
    <p:sldId id="357" r:id="rId45"/>
    <p:sldId id="384" r:id="rId46"/>
    <p:sldId id="385" r:id="rId47"/>
    <p:sldId id="386" r:id="rId48"/>
    <p:sldId id="387" r:id="rId49"/>
    <p:sldId id="388" r:id="rId50"/>
    <p:sldId id="389" r:id="rId51"/>
    <p:sldId id="390" r:id="rId52"/>
    <p:sldId id="363" r:id="rId53"/>
    <p:sldId id="364" r:id="rId54"/>
    <p:sldId id="365" r:id="rId55"/>
    <p:sldId id="366" r:id="rId56"/>
    <p:sldId id="367" r:id="rId57"/>
    <p:sldId id="368" r:id="rId58"/>
    <p:sldId id="369" r:id="rId59"/>
    <p:sldId id="37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nfMWiDzwyXKNWUetT3hl2w==" hashData="V8gjsUF08b74s/c/G5LQ0afGIoNGdcQjtJNdqX6gsN/y7hJWFYrcgl0H1/bfUN432NKOFRRJW2vqem4mQxg9gg=="/>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0" d="100"/>
          <a:sy n="90" d="100"/>
        </p:scale>
        <p:origin x="816" y="90"/>
      </p:cViewPr>
      <p:guideLst>
        <p:guide orient="horz" pos="2160"/>
        <p:guide pos="2880"/>
      </p:guideLst>
    </p:cSldViewPr>
  </p:slideViewPr>
  <p:notesTextViewPr>
    <p:cViewPr>
      <p:scale>
        <a:sx n="1" d="1"/>
        <a:sy n="1" d="1"/>
      </p:scale>
      <p:origin x="0" y="0"/>
    </p:cViewPr>
  </p:notesTextViewPr>
  <p:sorterViewPr>
    <p:cViewPr>
      <p:scale>
        <a:sx n="100" d="100"/>
        <a:sy n="100" d="100"/>
      </p:scale>
      <p:origin x="0" y="-1509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b38e8abe-debd-4b7b-a571-441ea48c3b71" providerId="ADAL" clId="{AF8ECD43-4B9F-40B6-B185-6E79D2CD6197}"/>
    <pc:docChg chg="modSld">
      <pc:chgData name="Sci Library User" userId="b38e8abe-debd-4b7b-a571-441ea48c3b71" providerId="ADAL" clId="{AF8ECD43-4B9F-40B6-B185-6E79D2CD6197}" dt="2020-04-24T04:39:58.895" v="13" actId="13926"/>
      <pc:docMkLst>
        <pc:docMk/>
      </pc:docMkLst>
      <pc:sldChg chg="modSp">
        <pc:chgData name="Sci Library User" userId="b38e8abe-debd-4b7b-a571-441ea48c3b71" providerId="ADAL" clId="{AF8ECD43-4B9F-40B6-B185-6E79D2CD6197}" dt="2020-04-24T02:49:19.968" v="3" actId="1076"/>
        <pc:sldMkLst>
          <pc:docMk/>
          <pc:sldMk cId="4080374579" sldId="290"/>
        </pc:sldMkLst>
        <pc:picChg chg="mod">
          <ac:chgData name="Sci Library User" userId="b38e8abe-debd-4b7b-a571-441ea48c3b71" providerId="ADAL" clId="{AF8ECD43-4B9F-40B6-B185-6E79D2CD6197}" dt="2020-04-24T02:49:19.968" v="3" actId="1076"/>
          <ac:picMkLst>
            <pc:docMk/>
            <pc:sldMk cId="4080374579" sldId="290"/>
            <ac:picMk id="1026" creationId="{00000000-0000-0000-0000-000000000000}"/>
          </ac:picMkLst>
        </pc:picChg>
      </pc:sldChg>
      <pc:sldChg chg="modSp">
        <pc:chgData name="Sci Library User" userId="b38e8abe-debd-4b7b-a571-441ea48c3b71" providerId="ADAL" clId="{AF8ECD43-4B9F-40B6-B185-6E79D2CD6197}" dt="2020-04-24T02:46:43.868" v="1" actId="1076"/>
        <pc:sldMkLst>
          <pc:docMk/>
          <pc:sldMk cId="4193389163" sldId="292"/>
        </pc:sldMkLst>
        <pc:picChg chg="mod">
          <ac:chgData name="Sci Library User" userId="b38e8abe-debd-4b7b-a571-441ea48c3b71" providerId="ADAL" clId="{AF8ECD43-4B9F-40B6-B185-6E79D2CD6197}" dt="2020-04-24T02:46:43.868" v="1" actId="1076"/>
          <ac:picMkLst>
            <pc:docMk/>
            <pc:sldMk cId="4193389163" sldId="292"/>
            <ac:picMk id="3074" creationId="{00000000-0000-0000-0000-000000000000}"/>
          </ac:picMkLst>
        </pc:picChg>
      </pc:sldChg>
      <pc:sldChg chg="modSp">
        <pc:chgData name="Sci Library User" userId="b38e8abe-debd-4b7b-a571-441ea48c3b71" providerId="ADAL" clId="{AF8ECD43-4B9F-40B6-B185-6E79D2CD6197}" dt="2020-04-24T03:14:40.553" v="5" actId="6549"/>
        <pc:sldMkLst>
          <pc:docMk/>
          <pc:sldMk cId="1493663462" sldId="343"/>
        </pc:sldMkLst>
        <pc:spChg chg="mod">
          <ac:chgData name="Sci Library User" userId="b38e8abe-debd-4b7b-a571-441ea48c3b71" providerId="ADAL" clId="{AF8ECD43-4B9F-40B6-B185-6E79D2CD6197}" dt="2020-04-24T03:14:40.553" v="5" actId="6549"/>
          <ac:spMkLst>
            <pc:docMk/>
            <pc:sldMk cId="1493663462" sldId="343"/>
            <ac:spMk id="3" creationId="{00000000-0000-0000-0000-000000000000}"/>
          </ac:spMkLst>
        </pc:spChg>
      </pc:sldChg>
      <pc:sldChg chg="modSp">
        <pc:chgData name="Sci Library User" userId="b38e8abe-debd-4b7b-a571-441ea48c3b71" providerId="ADAL" clId="{AF8ECD43-4B9F-40B6-B185-6E79D2CD6197}" dt="2020-04-24T04:13:50.543" v="9" actId="5793"/>
        <pc:sldMkLst>
          <pc:docMk/>
          <pc:sldMk cId="1184382156" sldId="379"/>
        </pc:sldMkLst>
        <pc:graphicFrameChg chg="mod modGraphic">
          <ac:chgData name="Sci Library User" userId="b38e8abe-debd-4b7b-a571-441ea48c3b71" providerId="ADAL" clId="{AF8ECD43-4B9F-40B6-B185-6E79D2CD6197}" dt="2020-04-24T04:13:50.543" v="9" actId="5793"/>
          <ac:graphicFrameMkLst>
            <pc:docMk/>
            <pc:sldMk cId="1184382156" sldId="379"/>
            <ac:graphicFrameMk id="4" creationId="{151F01B5-0D57-46FD-9238-C1B9C1902EB7}"/>
          </ac:graphicFrameMkLst>
        </pc:graphicFrameChg>
      </pc:sldChg>
      <pc:sldChg chg="modSp">
        <pc:chgData name="Sci Library User" userId="b38e8abe-debd-4b7b-a571-441ea48c3b71" providerId="ADAL" clId="{AF8ECD43-4B9F-40B6-B185-6E79D2CD6197}" dt="2020-04-24T04:16:26.275" v="10" actId="14734"/>
        <pc:sldMkLst>
          <pc:docMk/>
          <pc:sldMk cId="1890205253" sldId="380"/>
        </pc:sldMkLst>
        <pc:graphicFrameChg chg="modGraphic">
          <ac:chgData name="Sci Library User" userId="b38e8abe-debd-4b7b-a571-441ea48c3b71" providerId="ADAL" clId="{AF8ECD43-4B9F-40B6-B185-6E79D2CD6197}" dt="2020-04-24T04:16:26.275" v="10" actId="14734"/>
          <ac:graphicFrameMkLst>
            <pc:docMk/>
            <pc:sldMk cId="1890205253" sldId="380"/>
            <ac:graphicFrameMk id="3" creationId="{7B286540-7F0B-4441-A85E-3ED7448C4F95}"/>
          </ac:graphicFrameMkLst>
        </pc:graphicFrameChg>
      </pc:sldChg>
      <pc:sldChg chg="modSp">
        <pc:chgData name="Sci Library User" userId="b38e8abe-debd-4b7b-a571-441ea48c3b71" providerId="ADAL" clId="{AF8ECD43-4B9F-40B6-B185-6E79D2CD6197}" dt="2020-04-24T04:21:02.108" v="12" actId="1076"/>
        <pc:sldMkLst>
          <pc:docMk/>
          <pc:sldMk cId="991976673" sldId="381"/>
        </pc:sldMkLst>
        <pc:graphicFrameChg chg="mod">
          <ac:chgData name="Sci Library User" userId="b38e8abe-debd-4b7b-a571-441ea48c3b71" providerId="ADAL" clId="{AF8ECD43-4B9F-40B6-B185-6E79D2CD6197}" dt="2020-04-24T04:21:02.108" v="12" actId="1076"/>
          <ac:graphicFrameMkLst>
            <pc:docMk/>
            <pc:sldMk cId="991976673" sldId="381"/>
            <ac:graphicFrameMk id="4" creationId="{5A2E64DC-0D7C-4E56-9561-B389EA8607E6}"/>
          </ac:graphicFrameMkLst>
        </pc:graphicFrameChg>
      </pc:sldChg>
      <pc:sldChg chg="modSp">
        <pc:chgData name="Sci Library User" userId="b38e8abe-debd-4b7b-a571-441ea48c3b71" providerId="ADAL" clId="{AF8ECD43-4B9F-40B6-B185-6E79D2CD6197}" dt="2020-04-24T04:39:58.895" v="13" actId="13926"/>
        <pc:sldMkLst>
          <pc:docMk/>
          <pc:sldMk cId="3858215971" sldId="385"/>
        </pc:sldMkLst>
        <pc:spChg chg="mod">
          <ac:chgData name="Sci Library User" userId="b38e8abe-debd-4b7b-a571-441ea48c3b71" providerId="ADAL" clId="{AF8ECD43-4B9F-40B6-B185-6E79D2CD6197}" dt="2020-04-24T04:39:58.895" v="13" actId="13926"/>
          <ac:spMkLst>
            <pc:docMk/>
            <pc:sldMk cId="3858215971" sldId="385"/>
            <ac:spMk id="3" creationId="{DDB6FB7A-4ECF-42C5-8154-ADFD4F409B26}"/>
          </ac:spMkLst>
        </pc:spChg>
      </pc:sldChg>
      <pc:sldChg chg="modSp">
        <pc:chgData name="Sci Library User" userId="b38e8abe-debd-4b7b-a571-441ea48c3b71" providerId="ADAL" clId="{AF8ECD43-4B9F-40B6-B185-6E79D2CD6197}" dt="2020-04-24T03:16:28.637" v="7" actId="20577"/>
        <pc:sldMkLst>
          <pc:docMk/>
          <pc:sldMk cId="817621225" sldId="391"/>
        </pc:sldMkLst>
        <pc:spChg chg="mod">
          <ac:chgData name="Sci Library User" userId="b38e8abe-debd-4b7b-a571-441ea48c3b71" providerId="ADAL" clId="{AF8ECD43-4B9F-40B6-B185-6E79D2CD6197}" dt="2020-04-24T03:16:28.637" v="7" actId="20577"/>
          <ac:spMkLst>
            <pc:docMk/>
            <pc:sldMk cId="817621225" sldId="391"/>
            <ac:spMk id="3" creationId="{A1F0D85E-2B0B-4BC2-9931-0F677DF547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02B35-74EC-484A-BC78-6CEE71BBC1AC}"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A4769DA1-5FFB-4387-889D-8532F59A6C10}">
      <dgm:prSet/>
      <dgm:spPr/>
      <dgm:t>
        <a:bodyPr/>
        <a:lstStyle/>
        <a:p>
          <a:r>
            <a:rPr lang="en-US"/>
            <a:t>Định nghĩa</a:t>
          </a:r>
        </a:p>
      </dgm:t>
    </dgm:pt>
    <dgm:pt modelId="{1C778567-BB1A-4687-B01E-2167B82D15B9}" type="parTrans" cxnId="{3C08C796-EEA9-4BF3-97E6-D71CEFE4C642}">
      <dgm:prSet/>
      <dgm:spPr/>
      <dgm:t>
        <a:bodyPr/>
        <a:lstStyle/>
        <a:p>
          <a:endParaRPr lang="en-US"/>
        </a:p>
      </dgm:t>
    </dgm:pt>
    <dgm:pt modelId="{251A6BDE-56D1-4C8A-A515-1C3AAFA7C665}" type="sibTrans" cxnId="{3C08C796-EEA9-4BF3-97E6-D71CEFE4C642}">
      <dgm:prSet/>
      <dgm:spPr/>
      <dgm:t>
        <a:bodyPr/>
        <a:lstStyle/>
        <a:p>
          <a:endParaRPr lang="en-US"/>
        </a:p>
      </dgm:t>
    </dgm:pt>
    <dgm:pt modelId="{58CB0E1C-3B96-48BA-A99D-FC2EF676401B}">
      <dgm:prSet/>
      <dgm:spPr/>
      <dgm:t>
        <a:bodyPr/>
        <a:lstStyle/>
        <a:p>
          <a:r>
            <a:rPr lang="en-US"/>
            <a:t>Cơ chế bệnh sinh</a:t>
          </a:r>
        </a:p>
      </dgm:t>
    </dgm:pt>
    <dgm:pt modelId="{D23C47A5-19DB-4139-A659-0AB9DDECA892}" type="parTrans" cxnId="{B2B537F6-888A-4A66-A798-0197F0F78682}">
      <dgm:prSet/>
      <dgm:spPr/>
      <dgm:t>
        <a:bodyPr/>
        <a:lstStyle/>
        <a:p>
          <a:endParaRPr lang="en-US"/>
        </a:p>
      </dgm:t>
    </dgm:pt>
    <dgm:pt modelId="{BCA08C4F-AA12-40CB-A19C-E16EC9862EC1}" type="sibTrans" cxnId="{B2B537F6-888A-4A66-A798-0197F0F78682}">
      <dgm:prSet/>
      <dgm:spPr/>
      <dgm:t>
        <a:bodyPr/>
        <a:lstStyle/>
        <a:p>
          <a:endParaRPr lang="en-US"/>
        </a:p>
      </dgm:t>
    </dgm:pt>
    <dgm:pt modelId="{337E8C43-BC1C-4087-A487-9BD43988B504}">
      <dgm:prSet/>
      <dgm:spPr/>
      <dgm:t>
        <a:bodyPr/>
        <a:lstStyle/>
        <a:p>
          <a:r>
            <a:rPr lang="en-US"/>
            <a:t>Chẩn đoán</a:t>
          </a:r>
        </a:p>
      </dgm:t>
    </dgm:pt>
    <dgm:pt modelId="{98480615-8424-4006-AFF2-45F6CED7BCBE}" type="parTrans" cxnId="{45425993-F065-41E0-B35A-4ED0FCDD4828}">
      <dgm:prSet/>
      <dgm:spPr/>
      <dgm:t>
        <a:bodyPr/>
        <a:lstStyle/>
        <a:p>
          <a:endParaRPr lang="en-US"/>
        </a:p>
      </dgm:t>
    </dgm:pt>
    <dgm:pt modelId="{2908687B-733D-425C-BFBB-62B1188B1AA1}" type="sibTrans" cxnId="{45425993-F065-41E0-B35A-4ED0FCDD4828}">
      <dgm:prSet/>
      <dgm:spPr/>
      <dgm:t>
        <a:bodyPr/>
        <a:lstStyle/>
        <a:p>
          <a:endParaRPr lang="en-US"/>
        </a:p>
      </dgm:t>
    </dgm:pt>
    <dgm:pt modelId="{29478728-3911-4C25-80D7-37154CAFA48E}">
      <dgm:prSet/>
      <dgm:spPr/>
      <dgm:t>
        <a:bodyPr/>
        <a:lstStyle/>
        <a:p>
          <a:r>
            <a:rPr lang="en-US"/>
            <a:t>Điều trị</a:t>
          </a:r>
        </a:p>
      </dgm:t>
    </dgm:pt>
    <dgm:pt modelId="{E895D63D-6E5B-4096-83DD-1FBDE0C6726E}" type="parTrans" cxnId="{81A58F62-1995-49BD-B613-AA1C035886F0}">
      <dgm:prSet/>
      <dgm:spPr/>
      <dgm:t>
        <a:bodyPr/>
        <a:lstStyle/>
        <a:p>
          <a:endParaRPr lang="en-US"/>
        </a:p>
      </dgm:t>
    </dgm:pt>
    <dgm:pt modelId="{01583CF9-875B-492F-B8D9-1FEE08212F4E}" type="sibTrans" cxnId="{81A58F62-1995-49BD-B613-AA1C035886F0}">
      <dgm:prSet/>
      <dgm:spPr/>
      <dgm:t>
        <a:bodyPr/>
        <a:lstStyle/>
        <a:p>
          <a:endParaRPr lang="en-US"/>
        </a:p>
      </dgm:t>
    </dgm:pt>
    <dgm:pt modelId="{37BA985A-6385-4607-B17F-10E89661AE5E}" type="pres">
      <dgm:prSet presAssocID="{3FD02B35-74EC-484A-BC78-6CEE71BBC1AC}" presName="linear" presStyleCnt="0">
        <dgm:presLayoutVars>
          <dgm:dir/>
          <dgm:animLvl val="lvl"/>
          <dgm:resizeHandles val="exact"/>
        </dgm:presLayoutVars>
      </dgm:prSet>
      <dgm:spPr/>
    </dgm:pt>
    <dgm:pt modelId="{DD1C8345-BFD4-414C-945C-B8F70CD55FE3}" type="pres">
      <dgm:prSet presAssocID="{A4769DA1-5FFB-4387-889D-8532F59A6C10}" presName="parentLin" presStyleCnt="0"/>
      <dgm:spPr/>
    </dgm:pt>
    <dgm:pt modelId="{D19C940A-AE72-4F43-BC11-02742D93711A}" type="pres">
      <dgm:prSet presAssocID="{A4769DA1-5FFB-4387-889D-8532F59A6C10}" presName="parentLeftMargin" presStyleLbl="node1" presStyleIdx="0" presStyleCnt="4"/>
      <dgm:spPr/>
    </dgm:pt>
    <dgm:pt modelId="{817BE6FA-0D81-4094-A200-E4CC096C6262}" type="pres">
      <dgm:prSet presAssocID="{A4769DA1-5FFB-4387-889D-8532F59A6C10}" presName="parentText" presStyleLbl="node1" presStyleIdx="0" presStyleCnt="4">
        <dgm:presLayoutVars>
          <dgm:chMax val="0"/>
          <dgm:bulletEnabled val="1"/>
        </dgm:presLayoutVars>
      </dgm:prSet>
      <dgm:spPr/>
    </dgm:pt>
    <dgm:pt modelId="{35DC10DE-6099-41EE-B070-DF82568D25DF}" type="pres">
      <dgm:prSet presAssocID="{A4769DA1-5FFB-4387-889D-8532F59A6C10}" presName="negativeSpace" presStyleCnt="0"/>
      <dgm:spPr/>
    </dgm:pt>
    <dgm:pt modelId="{FE9F2078-9DE1-427A-8B43-E96F45BE082A}" type="pres">
      <dgm:prSet presAssocID="{A4769DA1-5FFB-4387-889D-8532F59A6C10}" presName="childText" presStyleLbl="conFgAcc1" presStyleIdx="0" presStyleCnt="4">
        <dgm:presLayoutVars>
          <dgm:bulletEnabled val="1"/>
        </dgm:presLayoutVars>
      </dgm:prSet>
      <dgm:spPr/>
    </dgm:pt>
    <dgm:pt modelId="{83143A68-8432-405A-9309-E5A0950BD6B3}" type="pres">
      <dgm:prSet presAssocID="{251A6BDE-56D1-4C8A-A515-1C3AAFA7C665}" presName="spaceBetweenRectangles" presStyleCnt="0"/>
      <dgm:spPr/>
    </dgm:pt>
    <dgm:pt modelId="{5DCE9B3C-C66B-402A-B843-4AEF368C9AB6}" type="pres">
      <dgm:prSet presAssocID="{58CB0E1C-3B96-48BA-A99D-FC2EF676401B}" presName="parentLin" presStyleCnt="0"/>
      <dgm:spPr/>
    </dgm:pt>
    <dgm:pt modelId="{2BF91837-936B-4AC2-A40E-DAD3D4C59133}" type="pres">
      <dgm:prSet presAssocID="{58CB0E1C-3B96-48BA-A99D-FC2EF676401B}" presName="parentLeftMargin" presStyleLbl="node1" presStyleIdx="0" presStyleCnt="4"/>
      <dgm:spPr/>
    </dgm:pt>
    <dgm:pt modelId="{9F5366C1-E7C8-4587-B95C-94460D96ED1D}" type="pres">
      <dgm:prSet presAssocID="{58CB0E1C-3B96-48BA-A99D-FC2EF676401B}" presName="parentText" presStyleLbl="node1" presStyleIdx="1" presStyleCnt="4">
        <dgm:presLayoutVars>
          <dgm:chMax val="0"/>
          <dgm:bulletEnabled val="1"/>
        </dgm:presLayoutVars>
      </dgm:prSet>
      <dgm:spPr/>
    </dgm:pt>
    <dgm:pt modelId="{E06AA0F4-83A7-4FCF-92DF-325CFFEA3C15}" type="pres">
      <dgm:prSet presAssocID="{58CB0E1C-3B96-48BA-A99D-FC2EF676401B}" presName="negativeSpace" presStyleCnt="0"/>
      <dgm:spPr/>
    </dgm:pt>
    <dgm:pt modelId="{885C1D74-3AC3-4DC8-B072-314A35597E44}" type="pres">
      <dgm:prSet presAssocID="{58CB0E1C-3B96-48BA-A99D-FC2EF676401B}" presName="childText" presStyleLbl="conFgAcc1" presStyleIdx="1" presStyleCnt="4">
        <dgm:presLayoutVars>
          <dgm:bulletEnabled val="1"/>
        </dgm:presLayoutVars>
      </dgm:prSet>
      <dgm:spPr/>
    </dgm:pt>
    <dgm:pt modelId="{FD205A93-389B-4A50-8A58-9140AD419C5D}" type="pres">
      <dgm:prSet presAssocID="{BCA08C4F-AA12-40CB-A19C-E16EC9862EC1}" presName="spaceBetweenRectangles" presStyleCnt="0"/>
      <dgm:spPr/>
    </dgm:pt>
    <dgm:pt modelId="{B88D82C4-0549-4BBF-8139-1D4673719FAB}" type="pres">
      <dgm:prSet presAssocID="{337E8C43-BC1C-4087-A487-9BD43988B504}" presName="parentLin" presStyleCnt="0"/>
      <dgm:spPr/>
    </dgm:pt>
    <dgm:pt modelId="{98796DB5-6F59-43B5-9418-F309CBB9D1CF}" type="pres">
      <dgm:prSet presAssocID="{337E8C43-BC1C-4087-A487-9BD43988B504}" presName="parentLeftMargin" presStyleLbl="node1" presStyleIdx="1" presStyleCnt="4"/>
      <dgm:spPr/>
    </dgm:pt>
    <dgm:pt modelId="{0C7C1359-ECF0-4F2F-87FC-00CCCFB883AD}" type="pres">
      <dgm:prSet presAssocID="{337E8C43-BC1C-4087-A487-9BD43988B504}" presName="parentText" presStyleLbl="node1" presStyleIdx="2" presStyleCnt="4">
        <dgm:presLayoutVars>
          <dgm:chMax val="0"/>
          <dgm:bulletEnabled val="1"/>
        </dgm:presLayoutVars>
      </dgm:prSet>
      <dgm:spPr/>
    </dgm:pt>
    <dgm:pt modelId="{AC336363-467A-471F-B0D2-7F2458D76884}" type="pres">
      <dgm:prSet presAssocID="{337E8C43-BC1C-4087-A487-9BD43988B504}" presName="negativeSpace" presStyleCnt="0"/>
      <dgm:spPr/>
    </dgm:pt>
    <dgm:pt modelId="{01B8C83A-0514-4F6C-B26E-E76F67A3F75F}" type="pres">
      <dgm:prSet presAssocID="{337E8C43-BC1C-4087-A487-9BD43988B504}" presName="childText" presStyleLbl="conFgAcc1" presStyleIdx="2" presStyleCnt="4">
        <dgm:presLayoutVars>
          <dgm:bulletEnabled val="1"/>
        </dgm:presLayoutVars>
      </dgm:prSet>
      <dgm:spPr/>
    </dgm:pt>
    <dgm:pt modelId="{0E05DC66-F29F-469D-9C44-92A8302A0A8C}" type="pres">
      <dgm:prSet presAssocID="{2908687B-733D-425C-BFBB-62B1188B1AA1}" presName="spaceBetweenRectangles" presStyleCnt="0"/>
      <dgm:spPr/>
    </dgm:pt>
    <dgm:pt modelId="{C78C782C-AEEF-42B3-B86A-E0F56D617C23}" type="pres">
      <dgm:prSet presAssocID="{29478728-3911-4C25-80D7-37154CAFA48E}" presName="parentLin" presStyleCnt="0"/>
      <dgm:spPr/>
    </dgm:pt>
    <dgm:pt modelId="{F5214FD8-A02B-47EF-A887-6625517E9D79}" type="pres">
      <dgm:prSet presAssocID="{29478728-3911-4C25-80D7-37154CAFA48E}" presName="parentLeftMargin" presStyleLbl="node1" presStyleIdx="2" presStyleCnt="4"/>
      <dgm:spPr/>
    </dgm:pt>
    <dgm:pt modelId="{DEA92645-597D-4D57-A3D3-1753EC8150CF}" type="pres">
      <dgm:prSet presAssocID="{29478728-3911-4C25-80D7-37154CAFA48E}" presName="parentText" presStyleLbl="node1" presStyleIdx="3" presStyleCnt="4">
        <dgm:presLayoutVars>
          <dgm:chMax val="0"/>
          <dgm:bulletEnabled val="1"/>
        </dgm:presLayoutVars>
      </dgm:prSet>
      <dgm:spPr/>
    </dgm:pt>
    <dgm:pt modelId="{BF67A298-F2FA-4E54-ADAC-A38D16BDA600}" type="pres">
      <dgm:prSet presAssocID="{29478728-3911-4C25-80D7-37154CAFA48E}" presName="negativeSpace" presStyleCnt="0"/>
      <dgm:spPr/>
    </dgm:pt>
    <dgm:pt modelId="{1457C124-B0EB-4515-B12B-D0BE60DA334D}" type="pres">
      <dgm:prSet presAssocID="{29478728-3911-4C25-80D7-37154CAFA48E}" presName="childText" presStyleLbl="conFgAcc1" presStyleIdx="3" presStyleCnt="4">
        <dgm:presLayoutVars>
          <dgm:bulletEnabled val="1"/>
        </dgm:presLayoutVars>
      </dgm:prSet>
      <dgm:spPr/>
    </dgm:pt>
  </dgm:ptLst>
  <dgm:cxnLst>
    <dgm:cxn modelId="{3D37D11B-FC0E-47B1-8D9B-7B38EC575ADF}" type="presOf" srcId="{29478728-3911-4C25-80D7-37154CAFA48E}" destId="{F5214FD8-A02B-47EF-A887-6625517E9D79}" srcOrd="0" destOrd="0" presId="urn:microsoft.com/office/officeart/2005/8/layout/list1"/>
    <dgm:cxn modelId="{DD2CBA1E-22A4-496B-8AA2-3E408EB2F946}" type="presOf" srcId="{A4769DA1-5FFB-4387-889D-8532F59A6C10}" destId="{D19C940A-AE72-4F43-BC11-02742D93711A}" srcOrd="0" destOrd="0" presId="urn:microsoft.com/office/officeart/2005/8/layout/list1"/>
    <dgm:cxn modelId="{9AE4962D-F028-4FCC-9431-835CE4D0974A}" type="presOf" srcId="{337E8C43-BC1C-4087-A487-9BD43988B504}" destId="{0C7C1359-ECF0-4F2F-87FC-00CCCFB883AD}" srcOrd="1" destOrd="0" presId="urn:microsoft.com/office/officeart/2005/8/layout/list1"/>
    <dgm:cxn modelId="{81A58F62-1995-49BD-B613-AA1C035886F0}" srcId="{3FD02B35-74EC-484A-BC78-6CEE71BBC1AC}" destId="{29478728-3911-4C25-80D7-37154CAFA48E}" srcOrd="3" destOrd="0" parTransId="{E895D63D-6E5B-4096-83DD-1FBDE0C6726E}" sibTransId="{01583CF9-875B-492F-B8D9-1FEE08212F4E}"/>
    <dgm:cxn modelId="{4AE5D863-205D-456B-8AFB-605A62875475}" type="presOf" srcId="{29478728-3911-4C25-80D7-37154CAFA48E}" destId="{DEA92645-597D-4D57-A3D3-1753EC8150CF}" srcOrd="1" destOrd="0" presId="urn:microsoft.com/office/officeart/2005/8/layout/list1"/>
    <dgm:cxn modelId="{64095476-3CE7-4236-8BC5-E3C97A5FA6D2}" type="presOf" srcId="{58CB0E1C-3B96-48BA-A99D-FC2EF676401B}" destId="{2BF91837-936B-4AC2-A40E-DAD3D4C59133}" srcOrd="0" destOrd="0" presId="urn:microsoft.com/office/officeart/2005/8/layout/list1"/>
    <dgm:cxn modelId="{45425993-F065-41E0-B35A-4ED0FCDD4828}" srcId="{3FD02B35-74EC-484A-BC78-6CEE71BBC1AC}" destId="{337E8C43-BC1C-4087-A487-9BD43988B504}" srcOrd="2" destOrd="0" parTransId="{98480615-8424-4006-AFF2-45F6CED7BCBE}" sibTransId="{2908687B-733D-425C-BFBB-62B1188B1AA1}"/>
    <dgm:cxn modelId="{3C08C796-EEA9-4BF3-97E6-D71CEFE4C642}" srcId="{3FD02B35-74EC-484A-BC78-6CEE71BBC1AC}" destId="{A4769DA1-5FFB-4387-889D-8532F59A6C10}" srcOrd="0" destOrd="0" parTransId="{1C778567-BB1A-4687-B01E-2167B82D15B9}" sibTransId="{251A6BDE-56D1-4C8A-A515-1C3AAFA7C665}"/>
    <dgm:cxn modelId="{6AD34AB0-D6F2-4795-9C69-78BF6338725E}" type="presOf" srcId="{337E8C43-BC1C-4087-A487-9BD43988B504}" destId="{98796DB5-6F59-43B5-9418-F309CBB9D1CF}" srcOrd="0" destOrd="0" presId="urn:microsoft.com/office/officeart/2005/8/layout/list1"/>
    <dgm:cxn modelId="{685D06B9-6A96-4D47-A163-8B8101389545}" type="presOf" srcId="{3FD02B35-74EC-484A-BC78-6CEE71BBC1AC}" destId="{37BA985A-6385-4607-B17F-10E89661AE5E}" srcOrd="0" destOrd="0" presId="urn:microsoft.com/office/officeart/2005/8/layout/list1"/>
    <dgm:cxn modelId="{E30F6CCE-2C76-462F-8EB7-DBBCC338A7D0}" type="presOf" srcId="{58CB0E1C-3B96-48BA-A99D-FC2EF676401B}" destId="{9F5366C1-E7C8-4587-B95C-94460D96ED1D}" srcOrd="1" destOrd="0" presId="urn:microsoft.com/office/officeart/2005/8/layout/list1"/>
    <dgm:cxn modelId="{650E8DD7-965F-4788-805A-90146CD44915}" type="presOf" srcId="{A4769DA1-5FFB-4387-889D-8532F59A6C10}" destId="{817BE6FA-0D81-4094-A200-E4CC096C6262}" srcOrd="1" destOrd="0" presId="urn:microsoft.com/office/officeart/2005/8/layout/list1"/>
    <dgm:cxn modelId="{B2B537F6-888A-4A66-A798-0197F0F78682}" srcId="{3FD02B35-74EC-484A-BC78-6CEE71BBC1AC}" destId="{58CB0E1C-3B96-48BA-A99D-FC2EF676401B}" srcOrd="1" destOrd="0" parTransId="{D23C47A5-19DB-4139-A659-0AB9DDECA892}" sibTransId="{BCA08C4F-AA12-40CB-A19C-E16EC9862EC1}"/>
    <dgm:cxn modelId="{106979B9-3711-4F8F-AEB2-E30954833BFE}" type="presParOf" srcId="{37BA985A-6385-4607-B17F-10E89661AE5E}" destId="{DD1C8345-BFD4-414C-945C-B8F70CD55FE3}" srcOrd="0" destOrd="0" presId="urn:microsoft.com/office/officeart/2005/8/layout/list1"/>
    <dgm:cxn modelId="{E9EC853F-6FBA-4D18-8A7D-E85C6E84A97E}" type="presParOf" srcId="{DD1C8345-BFD4-414C-945C-B8F70CD55FE3}" destId="{D19C940A-AE72-4F43-BC11-02742D93711A}" srcOrd="0" destOrd="0" presId="urn:microsoft.com/office/officeart/2005/8/layout/list1"/>
    <dgm:cxn modelId="{95FBFE30-DE3F-4998-B0E6-2E2307BE692F}" type="presParOf" srcId="{DD1C8345-BFD4-414C-945C-B8F70CD55FE3}" destId="{817BE6FA-0D81-4094-A200-E4CC096C6262}" srcOrd="1" destOrd="0" presId="urn:microsoft.com/office/officeart/2005/8/layout/list1"/>
    <dgm:cxn modelId="{0D191C8B-7D38-4ED4-A3A6-3F1CD301E4D8}" type="presParOf" srcId="{37BA985A-6385-4607-B17F-10E89661AE5E}" destId="{35DC10DE-6099-41EE-B070-DF82568D25DF}" srcOrd="1" destOrd="0" presId="urn:microsoft.com/office/officeart/2005/8/layout/list1"/>
    <dgm:cxn modelId="{311E1EC1-18D5-447E-8829-B3B587BE65E8}" type="presParOf" srcId="{37BA985A-6385-4607-B17F-10E89661AE5E}" destId="{FE9F2078-9DE1-427A-8B43-E96F45BE082A}" srcOrd="2" destOrd="0" presId="urn:microsoft.com/office/officeart/2005/8/layout/list1"/>
    <dgm:cxn modelId="{2D94DA9E-7146-462D-9B45-26694EF5A09A}" type="presParOf" srcId="{37BA985A-6385-4607-B17F-10E89661AE5E}" destId="{83143A68-8432-405A-9309-E5A0950BD6B3}" srcOrd="3" destOrd="0" presId="urn:microsoft.com/office/officeart/2005/8/layout/list1"/>
    <dgm:cxn modelId="{375BB30F-1253-4AFD-825A-583261C60895}" type="presParOf" srcId="{37BA985A-6385-4607-B17F-10E89661AE5E}" destId="{5DCE9B3C-C66B-402A-B843-4AEF368C9AB6}" srcOrd="4" destOrd="0" presId="urn:microsoft.com/office/officeart/2005/8/layout/list1"/>
    <dgm:cxn modelId="{5B141019-7110-41C0-93CC-D1B21A89476C}" type="presParOf" srcId="{5DCE9B3C-C66B-402A-B843-4AEF368C9AB6}" destId="{2BF91837-936B-4AC2-A40E-DAD3D4C59133}" srcOrd="0" destOrd="0" presId="urn:microsoft.com/office/officeart/2005/8/layout/list1"/>
    <dgm:cxn modelId="{19776DDC-FA7D-4C21-B127-344CC5DBED0C}" type="presParOf" srcId="{5DCE9B3C-C66B-402A-B843-4AEF368C9AB6}" destId="{9F5366C1-E7C8-4587-B95C-94460D96ED1D}" srcOrd="1" destOrd="0" presId="urn:microsoft.com/office/officeart/2005/8/layout/list1"/>
    <dgm:cxn modelId="{0A1054A4-37BB-46AB-AABB-C41E8208A4BB}" type="presParOf" srcId="{37BA985A-6385-4607-B17F-10E89661AE5E}" destId="{E06AA0F4-83A7-4FCF-92DF-325CFFEA3C15}" srcOrd="5" destOrd="0" presId="urn:microsoft.com/office/officeart/2005/8/layout/list1"/>
    <dgm:cxn modelId="{0EF35A0F-800C-438A-B8DB-585EC7595229}" type="presParOf" srcId="{37BA985A-6385-4607-B17F-10E89661AE5E}" destId="{885C1D74-3AC3-4DC8-B072-314A35597E44}" srcOrd="6" destOrd="0" presId="urn:microsoft.com/office/officeart/2005/8/layout/list1"/>
    <dgm:cxn modelId="{BDB20206-0807-4147-8069-AA48ABD77BD3}" type="presParOf" srcId="{37BA985A-6385-4607-B17F-10E89661AE5E}" destId="{FD205A93-389B-4A50-8A58-9140AD419C5D}" srcOrd="7" destOrd="0" presId="urn:microsoft.com/office/officeart/2005/8/layout/list1"/>
    <dgm:cxn modelId="{BFCFF6EA-B08C-48C7-8BBB-B6A352797777}" type="presParOf" srcId="{37BA985A-6385-4607-B17F-10E89661AE5E}" destId="{B88D82C4-0549-4BBF-8139-1D4673719FAB}" srcOrd="8" destOrd="0" presId="urn:microsoft.com/office/officeart/2005/8/layout/list1"/>
    <dgm:cxn modelId="{782BB054-7BA9-4730-B877-9FDFE3ACAB0D}" type="presParOf" srcId="{B88D82C4-0549-4BBF-8139-1D4673719FAB}" destId="{98796DB5-6F59-43B5-9418-F309CBB9D1CF}" srcOrd="0" destOrd="0" presId="urn:microsoft.com/office/officeart/2005/8/layout/list1"/>
    <dgm:cxn modelId="{259830AA-F356-45A9-83A7-B02FEA214624}" type="presParOf" srcId="{B88D82C4-0549-4BBF-8139-1D4673719FAB}" destId="{0C7C1359-ECF0-4F2F-87FC-00CCCFB883AD}" srcOrd="1" destOrd="0" presId="urn:microsoft.com/office/officeart/2005/8/layout/list1"/>
    <dgm:cxn modelId="{DE0E8504-A220-4052-8173-BA8A8FA6B2E9}" type="presParOf" srcId="{37BA985A-6385-4607-B17F-10E89661AE5E}" destId="{AC336363-467A-471F-B0D2-7F2458D76884}" srcOrd="9" destOrd="0" presId="urn:microsoft.com/office/officeart/2005/8/layout/list1"/>
    <dgm:cxn modelId="{BA1BD004-982C-4E32-A416-F4BDB3F2A791}" type="presParOf" srcId="{37BA985A-6385-4607-B17F-10E89661AE5E}" destId="{01B8C83A-0514-4F6C-B26E-E76F67A3F75F}" srcOrd="10" destOrd="0" presId="urn:microsoft.com/office/officeart/2005/8/layout/list1"/>
    <dgm:cxn modelId="{95805EBE-FE5A-4CC8-B4AE-292A81809547}" type="presParOf" srcId="{37BA985A-6385-4607-B17F-10E89661AE5E}" destId="{0E05DC66-F29F-469D-9C44-92A8302A0A8C}" srcOrd="11" destOrd="0" presId="urn:microsoft.com/office/officeart/2005/8/layout/list1"/>
    <dgm:cxn modelId="{915334FC-EE4B-4343-93C2-FEBEFBC4B004}" type="presParOf" srcId="{37BA985A-6385-4607-B17F-10E89661AE5E}" destId="{C78C782C-AEEF-42B3-B86A-E0F56D617C23}" srcOrd="12" destOrd="0" presId="urn:microsoft.com/office/officeart/2005/8/layout/list1"/>
    <dgm:cxn modelId="{2C69AA88-391C-4E2B-918A-9BDDA4D496CE}" type="presParOf" srcId="{C78C782C-AEEF-42B3-B86A-E0F56D617C23}" destId="{F5214FD8-A02B-47EF-A887-6625517E9D79}" srcOrd="0" destOrd="0" presId="urn:microsoft.com/office/officeart/2005/8/layout/list1"/>
    <dgm:cxn modelId="{65695EF4-04EE-4828-A273-6D7AD54485FB}" type="presParOf" srcId="{C78C782C-AEEF-42B3-B86A-E0F56D617C23}" destId="{DEA92645-597D-4D57-A3D3-1753EC8150CF}" srcOrd="1" destOrd="0" presId="urn:microsoft.com/office/officeart/2005/8/layout/list1"/>
    <dgm:cxn modelId="{0D098369-4DAB-463C-8C95-C5297D52E941}" type="presParOf" srcId="{37BA985A-6385-4607-B17F-10E89661AE5E}" destId="{BF67A298-F2FA-4E54-ADAC-A38D16BDA600}" srcOrd="13" destOrd="0" presId="urn:microsoft.com/office/officeart/2005/8/layout/list1"/>
    <dgm:cxn modelId="{8B63E0A9-728C-4A60-A5A1-6D4BA51A7ACC}" type="presParOf" srcId="{37BA985A-6385-4607-B17F-10E89661AE5E}" destId="{1457C124-B0EB-4515-B12B-D0BE60DA334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F2078-9DE1-427A-8B43-E96F45BE082A}">
      <dsp:nvSpPr>
        <dsp:cNvPr id="0" name=""/>
        <dsp:cNvSpPr/>
      </dsp:nvSpPr>
      <dsp:spPr>
        <a:xfrm>
          <a:off x="0" y="428160"/>
          <a:ext cx="4869656"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7BE6FA-0D81-4094-A200-E4CC096C6262}">
      <dsp:nvSpPr>
        <dsp:cNvPr id="0" name=""/>
        <dsp:cNvSpPr/>
      </dsp:nvSpPr>
      <dsp:spPr>
        <a:xfrm>
          <a:off x="243482" y="120"/>
          <a:ext cx="3408759"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843" tIns="0" rIns="128843" bIns="0" numCol="1" spcCol="1270" anchor="ctr" anchorCtr="0">
          <a:noAutofit/>
        </a:bodyPr>
        <a:lstStyle/>
        <a:p>
          <a:pPr marL="0" lvl="0" indent="0" algn="l" defTabSz="1289050">
            <a:lnSpc>
              <a:spcPct val="90000"/>
            </a:lnSpc>
            <a:spcBef>
              <a:spcPct val="0"/>
            </a:spcBef>
            <a:spcAft>
              <a:spcPct val="35000"/>
            </a:spcAft>
            <a:buNone/>
          </a:pPr>
          <a:r>
            <a:rPr lang="en-US" sz="2900" kern="1200"/>
            <a:t>Định nghĩa</a:t>
          </a:r>
        </a:p>
      </dsp:txBody>
      <dsp:txXfrm>
        <a:off x="285272" y="41910"/>
        <a:ext cx="3325179" cy="772500"/>
      </dsp:txXfrm>
    </dsp:sp>
    <dsp:sp modelId="{885C1D74-3AC3-4DC8-B072-314A35597E44}">
      <dsp:nvSpPr>
        <dsp:cNvPr id="0" name=""/>
        <dsp:cNvSpPr/>
      </dsp:nvSpPr>
      <dsp:spPr>
        <a:xfrm>
          <a:off x="0" y="1743600"/>
          <a:ext cx="4869656" cy="730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5366C1-E7C8-4587-B95C-94460D96ED1D}">
      <dsp:nvSpPr>
        <dsp:cNvPr id="0" name=""/>
        <dsp:cNvSpPr/>
      </dsp:nvSpPr>
      <dsp:spPr>
        <a:xfrm>
          <a:off x="243482" y="1315560"/>
          <a:ext cx="3408759" cy="8560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843" tIns="0" rIns="128843" bIns="0" numCol="1" spcCol="1270" anchor="ctr" anchorCtr="0">
          <a:noAutofit/>
        </a:bodyPr>
        <a:lstStyle/>
        <a:p>
          <a:pPr marL="0" lvl="0" indent="0" algn="l" defTabSz="1289050">
            <a:lnSpc>
              <a:spcPct val="90000"/>
            </a:lnSpc>
            <a:spcBef>
              <a:spcPct val="0"/>
            </a:spcBef>
            <a:spcAft>
              <a:spcPct val="35000"/>
            </a:spcAft>
            <a:buNone/>
          </a:pPr>
          <a:r>
            <a:rPr lang="en-US" sz="2900" kern="1200"/>
            <a:t>Cơ chế bệnh sinh</a:t>
          </a:r>
        </a:p>
      </dsp:txBody>
      <dsp:txXfrm>
        <a:off x="285272" y="1357350"/>
        <a:ext cx="3325179" cy="772500"/>
      </dsp:txXfrm>
    </dsp:sp>
    <dsp:sp modelId="{01B8C83A-0514-4F6C-B26E-E76F67A3F75F}">
      <dsp:nvSpPr>
        <dsp:cNvPr id="0" name=""/>
        <dsp:cNvSpPr/>
      </dsp:nvSpPr>
      <dsp:spPr>
        <a:xfrm>
          <a:off x="0" y="3059040"/>
          <a:ext cx="4869656" cy="730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7C1359-ECF0-4F2F-87FC-00CCCFB883AD}">
      <dsp:nvSpPr>
        <dsp:cNvPr id="0" name=""/>
        <dsp:cNvSpPr/>
      </dsp:nvSpPr>
      <dsp:spPr>
        <a:xfrm>
          <a:off x="243482" y="2631000"/>
          <a:ext cx="3408759" cy="8560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843" tIns="0" rIns="128843" bIns="0" numCol="1" spcCol="1270" anchor="ctr" anchorCtr="0">
          <a:noAutofit/>
        </a:bodyPr>
        <a:lstStyle/>
        <a:p>
          <a:pPr marL="0" lvl="0" indent="0" algn="l" defTabSz="1289050">
            <a:lnSpc>
              <a:spcPct val="90000"/>
            </a:lnSpc>
            <a:spcBef>
              <a:spcPct val="0"/>
            </a:spcBef>
            <a:spcAft>
              <a:spcPct val="35000"/>
            </a:spcAft>
            <a:buNone/>
          </a:pPr>
          <a:r>
            <a:rPr lang="en-US" sz="2900" kern="1200"/>
            <a:t>Chẩn đoán</a:t>
          </a:r>
        </a:p>
      </dsp:txBody>
      <dsp:txXfrm>
        <a:off x="285272" y="2672790"/>
        <a:ext cx="3325179" cy="772500"/>
      </dsp:txXfrm>
    </dsp:sp>
    <dsp:sp modelId="{1457C124-B0EB-4515-B12B-D0BE60DA334D}">
      <dsp:nvSpPr>
        <dsp:cNvPr id="0" name=""/>
        <dsp:cNvSpPr/>
      </dsp:nvSpPr>
      <dsp:spPr>
        <a:xfrm>
          <a:off x="0" y="4374479"/>
          <a:ext cx="4869656" cy="730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A92645-597D-4D57-A3D3-1753EC8150CF}">
      <dsp:nvSpPr>
        <dsp:cNvPr id="0" name=""/>
        <dsp:cNvSpPr/>
      </dsp:nvSpPr>
      <dsp:spPr>
        <a:xfrm>
          <a:off x="243482" y="3946440"/>
          <a:ext cx="3408759" cy="8560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843" tIns="0" rIns="128843" bIns="0" numCol="1" spcCol="1270" anchor="ctr" anchorCtr="0">
          <a:noAutofit/>
        </a:bodyPr>
        <a:lstStyle/>
        <a:p>
          <a:pPr marL="0" lvl="0" indent="0" algn="l" defTabSz="1289050">
            <a:lnSpc>
              <a:spcPct val="90000"/>
            </a:lnSpc>
            <a:spcBef>
              <a:spcPct val="0"/>
            </a:spcBef>
            <a:spcAft>
              <a:spcPct val="35000"/>
            </a:spcAft>
            <a:buNone/>
          </a:pPr>
          <a:r>
            <a:rPr lang="en-US" sz="2900" kern="1200"/>
            <a:t>Điều trị</a:t>
          </a:r>
        </a:p>
      </dsp:txBody>
      <dsp:txXfrm>
        <a:off x="285272" y="3988230"/>
        <a:ext cx="3325179"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A0B8C0A-DD38-434D-9534-18DCC4A902D9}"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183114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0B8C0A-DD38-434D-9534-18DCC4A902D9}"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98258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0B8C0A-DD38-434D-9534-18DCC4A902D9}"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81820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0B8C0A-DD38-434D-9534-18DCC4A902D9}"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1050939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0B8C0A-DD38-434D-9534-18DCC4A902D9}"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422851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0B8C0A-DD38-434D-9534-18DCC4A902D9}"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352221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0B8C0A-DD38-434D-9534-18DCC4A902D9}" type="datetimeFigureOut">
              <a:rPr lang="en-US" smtClean="0"/>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129968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0B8C0A-DD38-434D-9534-18DCC4A902D9}" type="datetimeFigureOut">
              <a:rPr lang="en-US" smtClean="0"/>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366682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0B8C0A-DD38-434D-9534-18DCC4A902D9}" type="datetimeFigureOut">
              <a:rPr lang="en-US" smtClean="0"/>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1756201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0B8C0A-DD38-434D-9534-18DCC4A902D9}"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43197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0B8C0A-DD38-434D-9534-18DCC4A902D9}" type="datetimeFigureOut">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ABDAC-34C5-4B11-80BE-F71956A80D1D}" type="slidenum">
              <a:rPr lang="en-US" smtClean="0"/>
              <a:t>‹#›</a:t>
            </a:fld>
            <a:endParaRPr lang="en-US"/>
          </a:p>
        </p:txBody>
      </p:sp>
    </p:spTree>
    <p:extLst>
      <p:ext uri="{BB962C8B-B14F-4D97-AF65-F5344CB8AC3E}">
        <p14:creationId xmlns:p14="http://schemas.microsoft.com/office/powerpoint/2010/main" val="319025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11811"/>
            <a:ext cx="8839200" cy="6200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2400" y="731837"/>
            <a:ext cx="8839200" cy="6014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B8C0A-DD38-434D-9534-18DCC4A902D9}" type="datetimeFigureOut">
              <a:rPr lang="en-US" smtClean="0"/>
              <a:t>4/24/2020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ABDAC-34C5-4B11-80BE-F71956A80D1D}" type="slidenum">
              <a:rPr lang="en-US" smtClean="0"/>
              <a:t>‹#›</a:t>
            </a:fld>
            <a:endParaRPr lang="en-US"/>
          </a:p>
        </p:txBody>
      </p:sp>
    </p:spTree>
    <p:extLst>
      <p:ext uri="{BB962C8B-B14F-4D97-AF65-F5344CB8AC3E}">
        <p14:creationId xmlns:p14="http://schemas.microsoft.com/office/powerpoint/2010/main" val="3109945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3" y="450221"/>
            <a:ext cx="6745768"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25501" y="1031353"/>
            <a:ext cx="5802192" cy="3181135"/>
          </a:xfrm>
        </p:spPr>
        <p:txBody>
          <a:bodyPr anchor="ctr">
            <a:normAutofit/>
          </a:bodyPr>
          <a:lstStyle/>
          <a:p>
            <a:pPr algn="l"/>
            <a:r>
              <a:rPr lang="en-US" sz="5300" b="1">
                <a:solidFill>
                  <a:srgbClr val="FFFFFF"/>
                </a:solidFill>
              </a:rPr>
              <a:t>XUẤT HUYẾT GIẢM TIỂU CẦU MIỄN DỊCH Ở TRẺ EM</a:t>
            </a:r>
          </a:p>
        </p:txBody>
      </p:sp>
      <p:sp>
        <p:nvSpPr>
          <p:cNvPr id="19" name="Rectangle 1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4508" y="450221"/>
            <a:ext cx="1586592"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899" y="4932939"/>
            <a:ext cx="84582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ubtitle 3"/>
          <p:cNvSpPr>
            <a:spLocks noGrp="1"/>
          </p:cNvSpPr>
          <p:nvPr>
            <p:ph type="subTitle" idx="1"/>
          </p:nvPr>
        </p:nvSpPr>
        <p:spPr>
          <a:xfrm>
            <a:off x="825501" y="5184138"/>
            <a:ext cx="7506648" cy="963741"/>
          </a:xfrm>
        </p:spPr>
        <p:txBody>
          <a:bodyPr anchor="ctr">
            <a:normAutofit/>
          </a:bodyPr>
          <a:lstStyle/>
          <a:p>
            <a:pPr algn="l"/>
            <a:r>
              <a:rPr lang="en-US">
                <a:solidFill>
                  <a:schemeClr val="tx1">
                    <a:lumMod val="95000"/>
                    <a:lumOff val="5000"/>
                  </a:schemeClr>
                </a:solidFill>
              </a:rPr>
              <a:t>Bs. Nguyễn Thị Mộng Hồng</a:t>
            </a:r>
          </a:p>
        </p:txBody>
      </p:sp>
      <p:sp>
        <p:nvSpPr>
          <p:cNvPr id="21" name="Rectangle 14">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4508" y="2728167"/>
            <a:ext cx="1586592"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3469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 </a:t>
            </a:r>
            <a:r>
              <a:rPr lang="en-US" b="1" dirty="0" err="1"/>
              <a:t>Cơ</a:t>
            </a:r>
            <a:r>
              <a:rPr lang="en-US" b="1" dirty="0"/>
              <a:t> </a:t>
            </a:r>
            <a:r>
              <a:rPr lang="en-US" b="1" dirty="0" err="1"/>
              <a:t>chế</a:t>
            </a:r>
            <a:r>
              <a:rPr lang="en-US" b="1" dirty="0"/>
              <a:t> </a:t>
            </a:r>
            <a:r>
              <a:rPr lang="en-US" b="1" dirty="0" err="1"/>
              <a:t>bệnh</a:t>
            </a:r>
            <a:r>
              <a:rPr lang="en-US" b="1" dirty="0"/>
              <a:t> </a:t>
            </a:r>
            <a:r>
              <a:rPr lang="en-US" b="1" dirty="0" err="1"/>
              <a:t>sinh</a:t>
            </a:r>
            <a:endParaRPr lang="en-US" b="1" dirty="0"/>
          </a:p>
        </p:txBody>
      </p:sp>
      <p:sp>
        <p:nvSpPr>
          <p:cNvPr id="3" name="Content Placeholder 2"/>
          <p:cNvSpPr>
            <a:spLocks noGrp="1"/>
          </p:cNvSpPr>
          <p:nvPr>
            <p:ph idx="1"/>
          </p:nvPr>
        </p:nvSpPr>
        <p:spPr/>
        <p:txBody>
          <a:bodyPr>
            <a:normAutofit/>
          </a:bodyPr>
          <a:lstStyle/>
          <a:p>
            <a:r>
              <a:rPr lang="vi-VN" sz="2400" dirty="0"/>
              <a:t>Sự phá hủy tiểu cầu </a:t>
            </a:r>
            <a:r>
              <a:rPr lang="vi-VN" sz="2400"/>
              <a:t>ngoại biên: do </a:t>
            </a:r>
            <a:r>
              <a:rPr lang="vi-VN" sz="2400" dirty="0"/>
              <a:t>tự kháng thể (thường là autoantibody IgG) gắn trực tiếp lên kháng nguyên trên mặt tiểu cầu ( thường là GPIIbIIa),  phức hợp tiểu cầu /kháng thể này bị các đại thực bào ở lách hay hệ nội mô bắt giữ</a:t>
            </a:r>
            <a:r>
              <a:rPr lang="en-US" sz="2400" dirty="0"/>
              <a:t>.</a:t>
            </a:r>
            <a:endParaRPr lang="vi-VN" sz="2400" dirty="0"/>
          </a:p>
          <a:p>
            <a:r>
              <a:rPr lang="vi-VN" sz="2400" dirty="0"/>
              <a:t>Sự giảm sản xuất  tiểu cầu: do kháng thể  ức chế mẫu tiểu cầu ở tủy xương, hoặc do các lympho bào CD8 ức chế hoạt  động  mẫu tiểu cầu ở tủy xương. </a:t>
            </a:r>
          </a:p>
          <a:p>
            <a:r>
              <a:rPr lang="vi-VN" sz="2400" dirty="0"/>
              <a:t>Rối loạn sản xuất kháng thể do rối loạn hoạt động của các tế bào miễn dịch: do tê bào T CD4  được hoạt hóa qua tiếp xúc với các tế bào trình diện kháng nguyên ( kháng nguyên này là protein màng  của tiểu cầu ) nên lympho T bộc lộ CD40 ligand, T CD4 hoạt hóa sẽ phóng ra cytokines và kích hoạt lympho B qua thụ thể CD 40 ligand làm lympho B tăng sản xuất kháng thể chống protein màng tiểu cầu</a:t>
            </a:r>
            <a:r>
              <a:rPr lang="vi-VN" sz="2400"/>
              <a:t>. </a:t>
            </a:r>
            <a:endParaRPr lang="vi-VN" sz="2400" dirty="0"/>
          </a:p>
        </p:txBody>
      </p:sp>
    </p:spTree>
    <p:extLst>
      <p:ext uri="{BB962C8B-B14F-4D97-AF65-F5344CB8AC3E}">
        <p14:creationId xmlns:p14="http://schemas.microsoft.com/office/powerpoint/2010/main" val="136429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 </a:t>
            </a:r>
            <a:r>
              <a:rPr lang="en-US" b="1" dirty="0" err="1"/>
              <a:t>Cơ</a:t>
            </a:r>
            <a:r>
              <a:rPr lang="en-US" b="1" dirty="0"/>
              <a:t> </a:t>
            </a:r>
            <a:r>
              <a:rPr lang="en-US" b="1" dirty="0" err="1"/>
              <a:t>chế</a:t>
            </a:r>
            <a:r>
              <a:rPr lang="en-US" b="1" dirty="0"/>
              <a:t> </a:t>
            </a:r>
            <a:r>
              <a:rPr lang="en-US" b="1" dirty="0" err="1"/>
              <a:t>bệnh</a:t>
            </a:r>
            <a:r>
              <a:rPr lang="en-US" b="1" dirty="0"/>
              <a:t> </a:t>
            </a:r>
            <a:r>
              <a:rPr lang="en-US" b="1" dirty="0" err="1"/>
              <a:t>sinh</a:t>
            </a:r>
            <a:endParaRPr lang="en-US" b="1" dirty="0"/>
          </a:p>
        </p:txBody>
      </p:sp>
      <p:sp>
        <p:nvSpPr>
          <p:cNvPr id="3" name="Content Placeholder 2"/>
          <p:cNvSpPr>
            <a:spLocks noGrp="1"/>
          </p:cNvSpPr>
          <p:nvPr>
            <p:ph idx="1"/>
          </p:nvPr>
        </p:nvSpPr>
        <p:spPr/>
        <p:txBody>
          <a:bodyPr/>
          <a:lstStyle/>
          <a:p>
            <a:r>
              <a:rPr lang="en-US" dirty="0" err="1">
                <a:latin typeface="CALIBRI" panose="020F0502020204030204" pitchFamily="34" charset="0"/>
                <a:cs typeface="CALIBRI" panose="020F0502020204030204" pitchFamily="34" charset="0"/>
              </a:rPr>
              <a:t>Sự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miễn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gồm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bào</a:t>
            </a:r>
            <a:r>
              <a:rPr lang="en-US" dirty="0">
                <a:latin typeface="CALIBRI" panose="020F0502020204030204" pitchFamily="34" charset="0"/>
                <a:cs typeface="CALIBRI" panose="020F0502020204030204" pitchFamily="34" charset="0"/>
              </a:rPr>
              <a:t> T</a:t>
            </a:r>
          </a:p>
          <a:p>
            <a:pPr lvl="1"/>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Th1</a:t>
            </a:r>
            <a:r>
              <a:rPr lang="en-US">
                <a:latin typeface="CALIBRI" panose="020F0502020204030204" pitchFamily="34" charset="0"/>
                <a:cs typeface="CALIBRI" panose="020F0502020204030204" pitchFamily="34" charset="0"/>
              </a:rPr>
              <a:t>/Th2</a:t>
            </a:r>
            <a:r>
              <a:rPr lang="vi-VN">
                <a:latin typeface="CALIBRI" panose="020F0502020204030204" pitchFamily="34" charset="0"/>
                <a:cs typeface="CALIBRI" panose="020F0502020204030204" pitchFamily="34" charset="0"/>
              </a:rPr>
              <a:t> </a:t>
            </a:r>
            <a:r>
              <a:rPr lang="vi-VN" sz="2400">
                <a:solidFill>
                  <a:srgbClr val="7030A0"/>
                </a:solidFill>
                <a:latin typeface="CALIBRI" panose="020F0502020204030204" pitchFamily="34" charset="0"/>
                <a:cs typeface="CALIBRI" panose="020F0502020204030204" pitchFamily="34" charset="0"/>
              </a:rPr>
              <a:t>→</a:t>
            </a:r>
            <a:r>
              <a:rPr lang="en-US" sz="2400">
                <a:solidFill>
                  <a:srgbClr val="7030A0"/>
                </a:solidFill>
                <a:latin typeface="CALIBRI" panose="020F0502020204030204" pitchFamily="34" charset="0"/>
                <a:cs typeface="CALIBRI" panose="020F0502020204030204" pitchFamily="34" charset="0"/>
              </a:rPr>
              <a:t>Tăng cytokine tổn hại tế bào</a:t>
            </a:r>
            <a:endParaRPr lang="en-US" dirty="0">
              <a:solidFill>
                <a:srgbClr val="7030A0"/>
              </a:solidFill>
              <a:latin typeface="CALIBRI" panose="020F0502020204030204" pitchFamily="34" charset="0"/>
              <a:cs typeface="CALIBRI" panose="020F0502020204030204" pitchFamily="34" charset="0"/>
            </a:endParaRPr>
          </a:p>
          <a:p>
            <a:pPr lvl="1"/>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SL</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CN </a:t>
            </a:r>
            <a:r>
              <a:rPr lang="en-US">
                <a:latin typeface="CALIBRI" panose="020F0502020204030204" pitchFamily="34" charset="0"/>
                <a:cs typeface="CALIBRI" panose="020F0502020204030204" pitchFamily="34" charset="0"/>
              </a:rPr>
              <a:t>tế </a:t>
            </a:r>
            <a:r>
              <a:rPr lang="en-US" err="1">
                <a:latin typeface="CALIBRI" panose="020F0502020204030204" pitchFamily="34" charset="0"/>
                <a:cs typeface="CALIBRI" panose="020F0502020204030204" pitchFamily="34" charset="0"/>
              </a:rPr>
              <a:t>bào</a:t>
            </a:r>
            <a:r>
              <a:rPr lang="en-US">
                <a:latin typeface="CALIBRI" panose="020F0502020204030204" pitchFamily="34" charset="0"/>
                <a:cs typeface="CALIBRI" panose="020F0502020204030204" pitchFamily="34" charset="0"/>
              </a:rPr>
              <a:t> Treg</a:t>
            </a:r>
            <a:r>
              <a:rPr lang="vi-VN">
                <a:latin typeface="CALIBRI" panose="020F0502020204030204" pitchFamily="34" charset="0"/>
                <a:cs typeface="CALIBRI" panose="020F0502020204030204" pitchFamily="34" charset="0"/>
              </a:rPr>
              <a:t> →</a:t>
            </a:r>
            <a:r>
              <a:rPr lang="en-US" sz="2000">
                <a:solidFill>
                  <a:srgbClr val="7030A0"/>
                </a:solidFill>
                <a:latin typeface="CALIBRI" panose="020F0502020204030204" pitchFamily="34" charset="0"/>
                <a:cs typeface="CALIBRI" panose="020F0502020204030204" pitchFamily="34" charset="0"/>
              </a:rPr>
              <a:t>Giảm khả năng bảo vệ, giảm điều hòa</a:t>
            </a:r>
            <a:endParaRPr lang="en-US" dirty="0">
              <a:solidFill>
                <a:srgbClr val="7030A0"/>
              </a:solidFill>
              <a:latin typeface="CALIBRI" panose="020F0502020204030204" pitchFamily="34" charset="0"/>
              <a:cs typeface="CALIBRI" panose="020F0502020204030204" pitchFamily="34" charset="0"/>
            </a:endParaRPr>
          </a:p>
          <a:p>
            <a:pPr marL="457200" lvl="1" indent="0">
              <a:buNone/>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gen </a:t>
            </a:r>
            <a:r>
              <a:rPr lang="en-US" dirty="0" err="1">
                <a:latin typeface="CALIBRI" panose="020F0502020204030204" pitchFamily="34" charset="0"/>
                <a:cs typeface="CALIBRI" panose="020F0502020204030204" pitchFamily="34" charset="0"/>
              </a:rPr>
              <a:t>ảnh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hưởng</a:t>
            </a:r>
            <a:r>
              <a:rPr lang="en-US" dirty="0">
                <a:latin typeface="CALIBRI" panose="020F0502020204030204" pitchFamily="34" charset="0"/>
                <a:cs typeface="CALIBRI" panose="020F0502020204030204" pitchFamily="34" charset="0"/>
              </a:rPr>
              <a:t>)</a:t>
            </a:r>
          </a:p>
        </p:txBody>
      </p:sp>
      <p:pic>
        <p:nvPicPr>
          <p:cNvPr id="4" name="Picture 2">
            <a:extLst>
              <a:ext uri="{FF2B5EF4-FFF2-40B4-BE49-F238E27FC236}">
                <a16:creationId xmlns:a16="http://schemas.microsoft.com/office/drawing/2014/main" id="{1CE55EDB-3F44-4D7B-A58C-6CD227AA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429000"/>
            <a:ext cx="6019800" cy="327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839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7-64Bit SP1\Desktop\CHRONIC ITP\ITP_therapies.jpg"/>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3615" t="5189" r="4818" b="5298"/>
          <a:stretch/>
        </p:blipFill>
        <p:spPr bwMode="auto">
          <a:xfrm>
            <a:off x="457199" y="0"/>
            <a:ext cx="75537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8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Users\W7-64Bit SP1\Desktop\CHRONIC ITP\advances-in-the-treatment-of-adult-immune-thrombocytopenia2016-18-638.jpg"/>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C96014-04F1-43CC-A351-A0D4E8594FB9}"/>
              </a:ext>
            </a:extLst>
          </p:cNvPr>
          <p:cNvSpPr/>
          <p:nvPr/>
        </p:nvSpPr>
        <p:spPr>
          <a:xfrm>
            <a:off x="1600200" y="1143000"/>
            <a:ext cx="6858000" cy="461665"/>
          </a:xfrm>
          <a:prstGeom prst="rect">
            <a:avLst/>
          </a:prstGeom>
        </p:spPr>
        <p:txBody>
          <a:bodyPr wrap="square">
            <a:spAutoFit/>
          </a:bodyPr>
          <a:lstStyle/>
          <a:p>
            <a:r>
              <a:rPr lang="en-US" sz="2400">
                <a:solidFill>
                  <a:srgbClr val="FFFF00"/>
                </a:solidFill>
                <a:latin typeface="calibri" panose="020F0502020204030204" pitchFamily="34" charset="0"/>
                <a:cs typeface="calibri" panose="020F0502020204030204" pitchFamily="34" charset="0"/>
              </a:rPr>
              <a:t>truyền tiêủ cầu bù, sau </a:t>
            </a:r>
            <a:r>
              <a:rPr lang="vi-VN" sz="2400">
                <a:solidFill>
                  <a:srgbClr val="FFFF00"/>
                </a:solidFill>
                <a:latin typeface="calibri" panose="020F0502020204030204" pitchFamily="34" charset="0"/>
                <a:cs typeface="calibri" panose="020F0502020204030204" pitchFamily="34" charset="0"/>
              </a:rPr>
              <a:t>24-72h</a:t>
            </a:r>
            <a:r>
              <a:rPr lang="en-US" sz="2400">
                <a:solidFill>
                  <a:srgbClr val="FFFF00"/>
                </a:solidFill>
                <a:latin typeface="calibri" panose="020F0502020204030204" pitchFamily="34" charset="0"/>
                <a:cs typeface="calibri" panose="020F0502020204030204" pitchFamily="34" charset="0"/>
              </a:rPr>
              <a:t> vỡ hết do kt bám lên </a:t>
            </a:r>
          </a:p>
        </p:txBody>
      </p:sp>
      <p:sp>
        <p:nvSpPr>
          <p:cNvPr id="2" name="Rectangle 1">
            <a:extLst>
              <a:ext uri="{FF2B5EF4-FFF2-40B4-BE49-F238E27FC236}">
                <a16:creationId xmlns:a16="http://schemas.microsoft.com/office/drawing/2014/main" id="{D55ACDC8-7ED6-4637-8E77-3587179995E4}"/>
              </a:ext>
            </a:extLst>
          </p:cNvPr>
          <p:cNvSpPr/>
          <p:nvPr/>
        </p:nvSpPr>
        <p:spPr>
          <a:xfrm>
            <a:off x="228600" y="5715000"/>
            <a:ext cx="60198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vi-VN"/>
              <a:t>Sau nhiễm HCV, HIV, cơ thể tạo ra kháng thể chống lại siêu vi. Có những đoạn trên con siêu vi có cấu trúc giống như thụ thể trên tiểu cầu (glycoprotein IIIa đoạn từ 49-66)</a:t>
            </a:r>
            <a:endParaRPr lang="en-US"/>
          </a:p>
        </p:txBody>
      </p:sp>
    </p:spTree>
    <p:extLst>
      <p:ext uri="{BB962C8B-B14F-4D97-AF65-F5344CB8AC3E}">
        <p14:creationId xmlns:p14="http://schemas.microsoft.com/office/powerpoint/2010/main" val="61265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W7-64Bit SP1\Desktop\CHRONIC ITP\advances-in-the-treatment-of-adult-immune-thrombocytopenia2016-13-638.jpg"/>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CE9E5CA-F5B4-4254-A11F-DF9B3B01032C}"/>
              </a:ext>
            </a:extLst>
          </p:cNvPr>
          <p:cNvGrpSpPr/>
          <p:nvPr/>
        </p:nvGrpSpPr>
        <p:grpSpPr>
          <a:xfrm>
            <a:off x="76200" y="990600"/>
            <a:ext cx="6553200" cy="1305818"/>
            <a:chOff x="76200" y="990600"/>
            <a:chExt cx="6553200" cy="1305818"/>
          </a:xfrm>
        </p:grpSpPr>
        <p:sp>
          <p:nvSpPr>
            <p:cNvPr id="5" name="Rectangle 4">
              <a:extLst>
                <a:ext uri="{FF2B5EF4-FFF2-40B4-BE49-F238E27FC236}">
                  <a16:creationId xmlns:a16="http://schemas.microsoft.com/office/drawing/2014/main" id="{0161F9FD-A238-4446-931B-ADBB8A4536E1}"/>
                </a:ext>
              </a:extLst>
            </p:cNvPr>
            <p:cNvSpPr/>
            <p:nvPr/>
          </p:nvSpPr>
          <p:spPr>
            <a:xfrm>
              <a:off x="4953000" y="990600"/>
              <a:ext cx="1676400" cy="646331"/>
            </a:xfrm>
            <a:prstGeom prst="rect">
              <a:avLst/>
            </a:prstGeom>
          </p:spPr>
          <p:txBody>
            <a:bodyPr wrap="square">
              <a:spAutoFit/>
            </a:bodyPr>
            <a:lstStyle/>
            <a:p>
              <a:r>
                <a:rPr lang="en-US">
                  <a:solidFill>
                    <a:srgbClr val="FFFF00"/>
                  </a:solidFill>
                </a:rPr>
                <a:t>ivIg gắn vô đây</a:t>
              </a:r>
              <a:endParaRPr lang="vi-VN">
                <a:solidFill>
                  <a:srgbClr val="FFFF00"/>
                </a:solidFill>
              </a:endParaRPr>
            </a:p>
            <a:p>
              <a:r>
                <a:rPr lang="en-US">
                  <a:solidFill>
                    <a:srgbClr val="FFFF00"/>
                  </a:solidFill>
                </a:rPr>
                <a:t>=&gt;1 ngày TC lên</a:t>
              </a:r>
            </a:p>
          </p:txBody>
        </p:sp>
        <p:sp>
          <p:nvSpPr>
            <p:cNvPr id="2" name="Rectangle 1">
              <a:extLst>
                <a:ext uri="{FF2B5EF4-FFF2-40B4-BE49-F238E27FC236}">
                  <a16:creationId xmlns:a16="http://schemas.microsoft.com/office/drawing/2014/main" id="{18822568-9BA5-421C-8107-8D9A5567377E}"/>
                </a:ext>
              </a:extLst>
            </p:cNvPr>
            <p:cNvSpPr/>
            <p:nvPr/>
          </p:nvSpPr>
          <p:spPr>
            <a:xfrm>
              <a:off x="76200" y="1219200"/>
              <a:ext cx="2667000" cy="1077218"/>
            </a:xfrm>
            <a:prstGeom prst="rect">
              <a:avLst/>
            </a:prstGeom>
          </p:spPr>
          <p:txBody>
            <a:bodyPr wrap="square">
              <a:spAutoFit/>
            </a:bodyPr>
            <a:lstStyle/>
            <a:p>
              <a:r>
                <a:rPr lang="vi-VN" sz="1600">
                  <a:solidFill>
                    <a:srgbClr val="FFFF00"/>
                  </a:solidFill>
                </a:rPr>
                <a:t>Corticosteroids tác động cả 3 khâu (tạo KT, gắn KT, bắt giữ) nhưng chậm, 3-4d mới nâng tiểu cầu</a:t>
              </a:r>
              <a:endParaRPr lang="en-US" sz="1600">
                <a:solidFill>
                  <a:srgbClr val="FFFF00"/>
                </a:solidFill>
              </a:endParaRPr>
            </a:p>
          </p:txBody>
        </p:sp>
      </p:grpSp>
    </p:spTree>
    <p:extLst>
      <p:ext uri="{BB962C8B-B14F-4D97-AF65-F5344CB8AC3E}">
        <p14:creationId xmlns:p14="http://schemas.microsoft.com/office/powerpoint/2010/main" val="408037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 </a:t>
            </a:r>
            <a:r>
              <a:rPr lang="en-US" b="1" dirty="0" err="1"/>
              <a:t>Cơ</a:t>
            </a:r>
            <a:r>
              <a:rPr lang="en-US" b="1" dirty="0"/>
              <a:t> </a:t>
            </a:r>
            <a:r>
              <a:rPr lang="en-US" b="1" dirty="0" err="1"/>
              <a:t>chế</a:t>
            </a:r>
            <a:r>
              <a:rPr lang="en-US" b="1" dirty="0"/>
              <a:t> </a:t>
            </a:r>
            <a:r>
              <a:rPr lang="en-US" b="1" dirty="0" err="1"/>
              <a:t>bênh</a:t>
            </a:r>
            <a:r>
              <a:rPr lang="en-US" b="1" dirty="0"/>
              <a:t> </a:t>
            </a:r>
            <a:r>
              <a:rPr lang="en-US" b="1" dirty="0" err="1"/>
              <a:t>sinh</a:t>
            </a:r>
            <a:endParaRPr 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288" y="878789"/>
            <a:ext cx="612465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5E81E7F5-5AAB-4213-9713-738D8165FCBE}"/>
              </a:ext>
            </a:extLst>
          </p:cNvPr>
          <p:cNvSpPr/>
          <p:nvPr/>
        </p:nvSpPr>
        <p:spPr>
          <a:xfrm>
            <a:off x="363231" y="4038600"/>
            <a:ext cx="2438400"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vi-VN"/>
              <a:t>Khởi kích thôi chứ ko phải là NN vì cần cả 3 mới tạo được KT. Mà vòng 2-3 là tùy cá thể nên đứa bị đứa ko</a:t>
            </a:r>
            <a:endParaRPr lang="en-US"/>
          </a:p>
        </p:txBody>
      </p:sp>
    </p:spTree>
    <p:extLst>
      <p:ext uri="{BB962C8B-B14F-4D97-AF65-F5344CB8AC3E}">
        <p14:creationId xmlns:p14="http://schemas.microsoft.com/office/powerpoint/2010/main" val="331004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anchor="b">
            <a:normAutofit/>
          </a:bodyPr>
          <a:lstStyle/>
          <a:p>
            <a:pPr lvl="1" rtl="0">
              <a:spcBef>
                <a:spcPct val="0"/>
              </a:spcBef>
            </a:pPr>
            <a:r>
              <a:rPr lang="en-US" sz="5200" b="1"/>
              <a:t>3. Chẩn đoán</a:t>
            </a:r>
            <a:endParaRPr lang="en-US" sz="52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33400" y="3343361"/>
            <a:ext cx="8360664" cy="2905686"/>
          </a:xfrm>
        </p:spPr>
        <p:txBody>
          <a:bodyPr>
            <a:normAutofit/>
          </a:bodyPr>
          <a:lstStyle/>
          <a:p>
            <a:pPr marL="0" indent="0">
              <a:buNone/>
            </a:pPr>
            <a:r>
              <a:rPr lang="en-US"/>
              <a:t>Tình huống khởi phát: BN bị xuất huyết </a:t>
            </a:r>
            <a:r>
              <a:rPr lang="en-US">
                <a:highlight>
                  <a:srgbClr val="FFFF00"/>
                </a:highlight>
              </a:rPr>
              <a:t>đột ngột</a:t>
            </a:r>
            <a:r>
              <a:rPr lang="en-US"/>
              <a:t>, tự nhiên; xuất huyết da </a:t>
            </a:r>
            <a:r>
              <a:rPr lang="en-US">
                <a:highlight>
                  <a:srgbClr val="FFFF00"/>
                </a:highlight>
              </a:rPr>
              <a:t>đa dạng </a:t>
            </a:r>
            <a:r>
              <a:rPr lang="en-US"/>
              <a:t>dạng chấm, mảng; đôi khi xuất huyết ở </a:t>
            </a:r>
            <a:r>
              <a:rPr lang="en-US">
                <a:highlight>
                  <a:srgbClr val="FFFF00"/>
                </a:highlight>
              </a:rPr>
              <a:t>niêm hoặc nội tạng </a:t>
            </a:r>
            <a:r>
              <a:rPr lang="en-US"/>
              <a:t>(xem phần lâm sàng xuất huyết giảm tiểu cầu); tổng trạng BN thường ổn định, </a:t>
            </a:r>
            <a:r>
              <a:rPr lang="en-US">
                <a:highlight>
                  <a:srgbClr val="FFFF00"/>
                </a:highlight>
              </a:rPr>
              <a:t>khỏe mạnh</a:t>
            </a:r>
            <a:r>
              <a:rPr lang="en-US"/>
              <a:t>.</a:t>
            </a:r>
          </a:p>
        </p:txBody>
      </p:sp>
    </p:spTree>
    <p:extLst>
      <p:ext uri="{BB962C8B-B14F-4D97-AF65-F5344CB8AC3E}">
        <p14:creationId xmlns:p14="http://schemas.microsoft.com/office/powerpoint/2010/main" val="387159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 </a:t>
            </a:r>
            <a:r>
              <a:rPr lang="en-US" b="1" dirty="0" err="1"/>
              <a:t>Chẩn</a:t>
            </a:r>
            <a:r>
              <a:rPr lang="en-US" b="1" dirty="0"/>
              <a:t> </a:t>
            </a:r>
            <a:r>
              <a:rPr lang="en-US" b="1" dirty="0" err="1"/>
              <a:t>đoán</a:t>
            </a:r>
            <a:endParaRPr lang="en-US" dirty="0"/>
          </a:p>
        </p:txBody>
      </p:sp>
      <p:sp>
        <p:nvSpPr>
          <p:cNvPr id="3" name="Content Placeholder 2"/>
          <p:cNvSpPr>
            <a:spLocks noGrp="1"/>
          </p:cNvSpPr>
          <p:nvPr>
            <p:ph idx="1"/>
          </p:nvPr>
        </p:nvSpPr>
        <p:spPr/>
        <p:txBody>
          <a:bodyPr>
            <a:normAutofit fontScale="92500"/>
          </a:bodyPr>
          <a:lstStyle/>
          <a:p>
            <a:r>
              <a:rPr lang="en-US" dirty="0" err="1">
                <a:latin typeface="calibri" panose="020F0502020204030204" pitchFamily="34" charset="0"/>
                <a:cs typeface="calibri" panose="020F0502020204030204" pitchFamily="34" charset="0"/>
              </a:rPr>
              <a:t>Tiền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a:latin typeface="calibri" panose="020F0502020204030204" pitchFamily="34" charset="0"/>
                <a:cs typeface="calibri" panose="020F0502020204030204" pitchFamily="34" charset="0"/>
              </a:rPr>
              <a:t>: Lưu </a:t>
            </a:r>
            <a:r>
              <a:rPr lang="en-US" dirty="0">
                <a:latin typeface="calibri" panose="020F0502020204030204" pitchFamily="34" charset="0"/>
                <a:cs typeface="calibri" panose="020F0502020204030204" pitchFamily="34" charset="0"/>
              </a:rPr>
              <a:t>ý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đây</a:t>
            </a:r>
            <a:r>
              <a:rPr lang="en-US" dirty="0">
                <a:latin typeface="calibri" panose="020F0502020204030204" pitchFamily="34" charset="0"/>
                <a:cs typeface="calibri" panose="020F0502020204030204" pitchFamily="34" charset="0"/>
              </a:rPr>
              <a:t>:</a:t>
            </a:r>
            <a:endParaRPr lang="en-US" sz="36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siêu</a:t>
            </a:r>
            <a:r>
              <a:rPr lang="en-US" dirty="0">
                <a:latin typeface="calibri" panose="020F0502020204030204" pitchFamily="34" charset="0"/>
                <a:cs typeface="calibri" panose="020F0502020204030204" pitchFamily="34" charset="0"/>
              </a:rPr>
              <a:t> vi </a:t>
            </a:r>
            <a:r>
              <a:rPr lang="en-US">
                <a:latin typeface="calibri" panose="020F0502020204030204" pitchFamily="34" charset="0"/>
                <a:cs typeface="calibri" panose="020F0502020204030204" pitchFamily="34" charset="0"/>
              </a:rPr>
              <a:t>(2</a:t>
            </a:r>
            <a:r>
              <a:rPr lang="vi-VN">
                <a:latin typeface="calibri" panose="020F0502020204030204" pitchFamily="34" charset="0"/>
                <a:cs typeface="calibri" panose="020F0502020204030204" pitchFamily="34" charset="0"/>
              </a:rPr>
              <a:t>w–2mo</a:t>
            </a:r>
            <a:r>
              <a:rPr lang="en-US">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60%  ITP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siêu</a:t>
            </a:r>
            <a:r>
              <a:rPr lang="en-US" dirty="0">
                <a:latin typeface="calibri" panose="020F0502020204030204" pitchFamily="34" charset="0"/>
                <a:cs typeface="calibri" panose="020F0502020204030204" pitchFamily="34" charset="0"/>
              </a:rPr>
              <a:t> vi</a:t>
            </a:r>
            <a:endParaRPr lang="en-US" sz="32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HIV </a:t>
            </a:r>
            <a:r>
              <a:rPr lang="en-US" dirty="0" err="1">
                <a:latin typeface="calibri" panose="020F0502020204030204" pitchFamily="34" charset="0"/>
                <a:cs typeface="calibri" panose="020F0502020204030204" pitchFamily="34" charset="0"/>
              </a:rPr>
              <a:t>phối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ITP ( do </a:t>
            </a:r>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chế</a:t>
            </a:r>
            <a:r>
              <a:rPr lang="en-US" dirty="0">
                <a:latin typeface="calibri" panose="020F0502020204030204" pitchFamily="34" charset="0"/>
                <a:cs typeface="calibri" panose="020F0502020204030204" pitchFamily="34" charset="0"/>
              </a:rPr>
              <a:t> HIV </a:t>
            </a:r>
            <a:r>
              <a:rPr lang="en-US" dirty="0" err="1">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lympho</a:t>
            </a:r>
            <a:r>
              <a:rPr lang="en-US" dirty="0">
                <a:latin typeface="calibri" panose="020F0502020204030204" pitchFamily="34" charset="0"/>
                <a:cs typeface="calibri" panose="020F0502020204030204" pitchFamily="34" charset="0"/>
              </a:rPr>
              <a:t> T, </a:t>
            </a:r>
            <a:r>
              <a:rPr lang="en-US" dirty="0" err="1">
                <a:latin typeface="calibri" panose="020F0502020204030204" pitchFamily="34" charset="0"/>
                <a:cs typeface="calibri" panose="020F0502020204030204" pitchFamily="34" charset="0"/>
              </a:rPr>
              <a:t>rối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loạn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hòa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miễn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Helico</a:t>
            </a:r>
            <a:r>
              <a:rPr lang="en-US" i="1" dirty="0">
                <a:latin typeface="calibri" panose="020F0502020204030204" pitchFamily="34" charset="0"/>
                <a:cs typeface="calibri" panose="020F0502020204030204" pitchFamily="34" charset="0"/>
              </a:rPr>
              <a:t> pylori: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cứu</a:t>
            </a:r>
            <a:r>
              <a:rPr lang="en-US" dirty="0">
                <a:latin typeface="calibri" panose="020F0502020204030204" pitchFamily="34" charset="0"/>
                <a:cs typeface="calibri" panose="020F0502020204030204" pitchFamily="34" charset="0"/>
              </a:rPr>
              <a:t> ở Ý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H pylori ở </a:t>
            </a:r>
            <a:r>
              <a:rPr lang="en-US" dirty="0" err="1">
                <a:latin typeface="calibri" panose="020F0502020204030204" pitchFamily="34" charset="0"/>
                <a:cs typeface="calibri" panose="020F0502020204030204" pitchFamily="34" charset="0"/>
              </a:rPr>
              <a:t>cộng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đồng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H </a:t>
            </a:r>
            <a:r>
              <a:rPr lang="en-US">
                <a:latin typeface="calibri" panose="020F0502020204030204" pitchFamily="34" charset="0"/>
                <a:cs typeface="calibri" panose="020F0502020204030204" pitchFamily="34" charset="0"/>
              </a:rPr>
              <a:t>pylori cao</a:t>
            </a:r>
            <a:r>
              <a:rPr lang="vi-VN">
                <a:latin typeface="calibri" panose="020F0502020204030204" pitchFamily="34" charset="0"/>
                <a:cs typeface="calibri" panose="020F0502020204030204" pitchFamily="34" charset="0"/>
              </a:rPr>
              <a:t> </a:t>
            </a:r>
            <a:r>
              <a:rPr lang="vi-VN" sz="2100">
                <a:solidFill>
                  <a:srgbClr val="7030A0"/>
                </a:solidFill>
                <a:latin typeface="calibri" panose="020F0502020204030204" pitchFamily="34" charset="0"/>
                <a:cs typeface="calibri" panose="020F0502020204030204" pitchFamily="34" charset="0"/>
              </a:rPr>
              <a:t>(Khi bị nhiễm Hp thì bị XHGTC, sau điều trị thì TC tăng lên lại. BN bị XHGTC thì không phải test Hp ngay vì tỷ lệ nghiễm ở người bình thường khá cao, chỉ test khi có dấu hiệu nghi ngờ)</a:t>
            </a:r>
            <a:endParaRPr lang="en-US" sz="2400" dirty="0">
              <a:solidFill>
                <a:srgbClr val="7030A0"/>
              </a:solidFill>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Chủng </a:t>
            </a:r>
            <a:r>
              <a:rPr lang="en-US" err="1">
                <a:latin typeface="calibri" panose="020F0502020204030204" pitchFamily="34" charset="0"/>
                <a:cs typeface="calibri" panose="020F0502020204030204" pitchFamily="34" charset="0"/>
              </a:rPr>
              <a:t>ngừa</a:t>
            </a:r>
            <a:r>
              <a:rPr lang="en-US">
                <a:latin typeface="calibri" panose="020F0502020204030204" pitchFamily="34" charset="0"/>
                <a:cs typeface="calibri" panose="020F0502020204030204" pitchFamily="34" charset="0"/>
              </a:rPr>
              <a:t> (Sởi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bị</a:t>
            </a:r>
            <a:r>
              <a:rPr lang="en-US">
                <a:latin typeface="calibri" panose="020F0502020204030204" pitchFamily="34" charset="0"/>
                <a:cs typeface="calibri" panose="020F0502020204030204" pitchFamily="34" charset="0"/>
              </a:rPr>
              <a:t>, Measle</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Mumps</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Rubella), </a:t>
            </a:r>
            <a:r>
              <a:rPr lang="en-US" dirty="0" err="1">
                <a:latin typeface="calibri" panose="020F0502020204030204" pitchFamily="34" charset="0"/>
                <a:cs typeface="calibri" panose="020F0502020204030204" pitchFamily="34" charset="0"/>
              </a:rPr>
              <a:t>ngoài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chủng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virus </a:t>
            </a:r>
            <a:r>
              <a:rPr lang="en-US" dirty="0" err="1">
                <a:latin typeface="calibri" panose="020F0502020204030204" pitchFamily="34" charset="0"/>
                <a:cs typeface="calibri" panose="020F0502020204030204" pitchFamily="34" charset="0"/>
              </a:rPr>
              <a:t>sống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độc</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lực</a:t>
            </a:r>
            <a:r>
              <a:rPr lang="en-US">
                <a:latin typeface="calibri" panose="020F0502020204030204" pitchFamily="34" charset="0"/>
                <a:cs typeface="calibri" panose="020F0502020204030204" pitchFamily="34" charset="0"/>
              </a:rPr>
              <a:t>. </a:t>
            </a:r>
            <a:r>
              <a:rPr lang="en-US" sz="2600">
                <a:solidFill>
                  <a:srgbClr val="7030A0"/>
                </a:solidFill>
                <a:latin typeface="calibri" panose="020F0502020204030204" pitchFamily="34" charset="0"/>
                <a:cs typeface="calibri" panose="020F0502020204030204" pitchFamily="34" charset="0"/>
              </a:rPr>
              <a:t>6--8w trở lại</a:t>
            </a:r>
            <a:endParaRPr lang="en-US" sz="3000" dirty="0">
              <a:solidFill>
                <a:srgbClr val="7030A0"/>
              </a:solidFill>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Tiền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đa</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số</a:t>
            </a:r>
            <a:r>
              <a:rPr lang="en-US">
                <a:latin typeface="calibri" panose="020F0502020204030204" pitchFamily="34" charset="0"/>
                <a:cs typeface="calibri" panose="020F0502020204030204" pitchFamily="34" charset="0"/>
              </a:rPr>
              <a:t> bình </a:t>
            </a:r>
            <a:r>
              <a:rPr lang="en-US" dirty="0" err="1">
                <a:latin typeface="calibri" panose="020F0502020204030204" pitchFamily="34" charset="0"/>
                <a:cs typeface="calibri" panose="020F0502020204030204" pitchFamily="34" charset="0"/>
              </a:rPr>
              <a:t>thường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di </a:t>
            </a:r>
            <a:r>
              <a:rPr lang="en-US" dirty="0" err="1">
                <a:latin typeface="calibri" panose="020F0502020204030204" pitchFamily="34" charset="0"/>
                <a:cs typeface="calibri" panose="020F0502020204030204" pitchFamily="34" charset="0"/>
              </a:rPr>
              <a:t>truyền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chảy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ở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gặp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thêm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nguyên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liên</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quan</a:t>
            </a:r>
            <a:r>
              <a:rPr lang="en-US">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575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 </a:t>
            </a:r>
            <a:r>
              <a:rPr lang="en-US" b="1" err="1"/>
              <a:t>Chẩn</a:t>
            </a:r>
            <a:r>
              <a:rPr lang="en-US" b="1"/>
              <a:t> đoán</a:t>
            </a:r>
            <a:endParaRPr lang="en-US" b="1" dirty="0"/>
          </a:p>
        </p:txBody>
      </p:sp>
      <p:sp>
        <p:nvSpPr>
          <p:cNvPr id="3" name="Content Placeholder 2"/>
          <p:cNvSpPr>
            <a:spLocks noGrp="1"/>
          </p:cNvSpPr>
          <p:nvPr>
            <p:ph idx="1"/>
          </p:nvPr>
        </p:nvSpPr>
        <p:spPr>
          <a:xfrm>
            <a:off x="0" y="731836"/>
            <a:ext cx="9144000" cy="6126163"/>
          </a:xfrm>
        </p:spPr>
        <p:txBody>
          <a:bodyPr>
            <a:normAutofit fontScale="85000" lnSpcReduction="10000"/>
          </a:bodyPr>
          <a:lstStyle/>
          <a:p>
            <a:pPr lvl="0"/>
            <a:r>
              <a:rPr lang="vi-VN">
                <a:highlight>
                  <a:srgbClr val="00FF00"/>
                </a:highlight>
                <a:latin typeface="calibri" panose="020F0502020204030204" pitchFamily="34" charset="0"/>
                <a:cs typeface="calibri" panose="020F0502020204030204" pitchFamily="34" charset="0"/>
              </a:rPr>
              <a:t>XH nhẹ →theo dõi, chưa Tx:</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XH da </a:t>
            </a:r>
            <a:r>
              <a:rPr lang="en-US" dirty="0" err="1">
                <a:latin typeface="calibri" panose="020F0502020204030204" pitchFamily="34" charset="0"/>
                <a:cs typeface="calibri" panose="020F0502020204030204" pitchFamily="34" charset="0"/>
              </a:rPr>
              <a:t>rải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rác</a:t>
            </a:r>
            <a:r>
              <a:rPr lang="en-US">
                <a:latin typeface="calibri" panose="020F0502020204030204" pitchFamily="34" charset="0"/>
                <a:cs typeface="calibri" panose="020F0502020204030204" pitchFamily="34" charset="0"/>
              </a:rPr>
              <a:t> (XH khô) </a:t>
            </a:r>
            <a:r>
              <a:rPr lang="en-US" sz="2600">
                <a:solidFill>
                  <a:srgbClr val="7030A0"/>
                </a:solidFill>
                <a:latin typeface="calibri" panose="020F0502020204030204" pitchFamily="34" charset="0"/>
                <a:cs typeface="calibri" panose="020F0502020204030204" pitchFamily="34" charset="0"/>
              </a:rPr>
              <a:t>tìm dễ nhất ở ngực gần nách do mẹ bồng xốc, tay chân tì, ngực tay tì vô. </a:t>
            </a:r>
            <a:endParaRPr lang="en-US" sz="3000" dirty="0">
              <a:solidFill>
                <a:srgbClr val="7030A0"/>
              </a:solidFill>
              <a:latin typeface="calibri" panose="020F0502020204030204" pitchFamily="34" charset="0"/>
              <a:cs typeface="calibri" panose="020F0502020204030204" pitchFamily="34" charset="0"/>
            </a:endParaRPr>
          </a:p>
          <a:p>
            <a:pPr lvl="0"/>
            <a:r>
              <a:rPr lang="vi-VN">
                <a:highlight>
                  <a:srgbClr val="FF00FF"/>
                </a:highlight>
                <a:latin typeface="calibri" panose="020F0502020204030204" pitchFamily="34" charset="0"/>
                <a:cs typeface="calibri" panose="020F0502020204030204" pitchFamily="34" charset="0"/>
              </a:rPr>
              <a:t>XH TB –ko gấp →corticosteroids</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XH niêm (</a:t>
            </a:r>
            <a:r>
              <a:rPr lang="en-US">
                <a:highlight>
                  <a:srgbClr val="FFFF00"/>
                </a:highlight>
                <a:latin typeface="calibri" panose="020F0502020204030204" pitchFamily="34" charset="0"/>
                <a:cs typeface="calibri" panose="020F0502020204030204" pitchFamily="34" charset="0"/>
              </a:rPr>
              <a:t>XH ướt</a:t>
            </a:r>
            <a:r>
              <a:rPr lang="en-US">
                <a:latin typeface="calibri" panose="020F0502020204030204" pitchFamily="34" charset="0"/>
                <a:cs typeface="calibri" panose="020F0502020204030204" pitchFamily="34" charset="0"/>
              </a:rPr>
              <a:t>) XH mũi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nướu</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răng, vòm họng, … </a:t>
            </a:r>
            <a:r>
              <a:rPr lang="en-US" sz="2200">
                <a:solidFill>
                  <a:srgbClr val="7030A0"/>
                </a:solidFill>
                <a:latin typeface="calibri" panose="020F0502020204030204" pitchFamily="34" charset="0"/>
                <a:cs typeface="calibri" panose="020F0502020204030204" pitchFamily="34" charset="0"/>
              </a:rPr>
              <a:t>(</a:t>
            </a:r>
            <a:r>
              <a:rPr lang="vi-VN" sz="2200">
                <a:solidFill>
                  <a:srgbClr val="7030A0"/>
                </a:solidFill>
                <a:latin typeface="calibri" panose="020F0502020204030204" pitchFamily="34" charset="0"/>
                <a:cs typeface="calibri" panose="020F0502020204030204" pitchFamily="34" charset="0"/>
              </a:rPr>
              <a:t>Có </a:t>
            </a:r>
            <a:r>
              <a:rPr lang="en-US" sz="2200">
                <a:solidFill>
                  <a:srgbClr val="7030A0"/>
                </a:solidFill>
                <a:latin typeface="calibri" panose="020F0502020204030204" pitchFamily="34" charset="0"/>
                <a:cs typeface="calibri" panose="020F0502020204030204" pitchFamily="34" charset="0"/>
              </a:rPr>
              <a:t>XH </a:t>
            </a:r>
            <a:r>
              <a:rPr lang="vi-VN" sz="2200">
                <a:solidFill>
                  <a:srgbClr val="7030A0"/>
                </a:solidFill>
                <a:latin typeface="calibri" panose="020F0502020204030204" pitchFamily="34" charset="0"/>
                <a:cs typeface="calibri" panose="020F0502020204030204" pitchFamily="34" charset="0"/>
              </a:rPr>
              <a:t>niêm thì có </a:t>
            </a:r>
            <a:r>
              <a:rPr lang="en-US" sz="2200">
                <a:solidFill>
                  <a:srgbClr val="7030A0"/>
                </a:solidFill>
                <a:latin typeface="calibri" panose="020F0502020204030204" pitchFamily="34" charset="0"/>
                <a:cs typeface="calibri" panose="020F0502020204030204" pitchFamily="34" charset="0"/>
              </a:rPr>
              <a:t>XH </a:t>
            </a:r>
            <a:r>
              <a:rPr lang="vi-VN" sz="2200">
                <a:solidFill>
                  <a:srgbClr val="7030A0"/>
                </a:solidFill>
                <a:latin typeface="calibri" panose="020F0502020204030204" pitchFamily="34" charset="0"/>
                <a:cs typeface="calibri" panose="020F0502020204030204" pitchFamily="34" charset="0"/>
              </a:rPr>
              <a:t>da trước đó rồi</a:t>
            </a:r>
            <a:r>
              <a:rPr lang="en-US" sz="2200">
                <a:solidFill>
                  <a:srgbClr val="7030A0"/>
                </a:solidFill>
                <a:latin typeface="calibri" panose="020F0502020204030204" pitchFamily="34" charset="0"/>
                <a:cs typeface="calibri" panose="020F0502020204030204" pitchFamily="34" charset="0"/>
              </a:rPr>
              <a:t>).</a:t>
            </a:r>
          </a:p>
          <a:p>
            <a:pPr lvl="1"/>
            <a:r>
              <a:rPr lang="en-US" sz="2200">
                <a:solidFill>
                  <a:srgbClr val="7030A0"/>
                </a:solidFill>
                <a:latin typeface="calibri" panose="020F0502020204030204" pitchFamily="34" charset="0"/>
                <a:cs typeface="calibri" panose="020F0502020204030204" pitchFamily="34" charset="0"/>
              </a:rPr>
              <a:t>Soi đáy mắt xuất huyết võng mạc →nặng</a:t>
            </a:r>
          </a:p>
          <a:p>
            <a:pPr lvl="1"/>
            <a:r>
              <a:rPr lang="vi-VN" sz="2200">
                <a:solidFill>
                  <a:srgbClr val="7030A0"/>
                </a:solidFill>
                <a:latin typeface="calibri" panose="020F0502020204030204" pitchFamily="34" charset="0"/>
                <a:cs typeface="calibri" panose="020F0502020204030204" pitchFamily="34" charset="0"/>
              </a:rPr>
              <a:t>LS có một số tiêu chuẩn nâng bậc, </a:t>
            </a:r>
            <a:r>
              <a:rPr lang="vi-VN" sz="2200">
                <a:solidFill>
                  <a:srgbClr val="7030A0"/>
                </a:solidFill>
                <a:highlight>
                  <a:srgbClr val="FFFF00"/>
                </a:highlight>
                <a:latin typeface="calibri" panose="020F0502020204030204" pitchFamily="34" charset="0"/>
                <a:cs typeface="calibri" panose="020F0502020204030204" pitchFamily="34" charset="0"/>
              </a:rPr>
              <a:t>tiểu cầu có giá trị hỗ trợ nâng bậc</a:t>
            </a:r>
            <a:r>
              <a:rPr lang="vi-VN" sz="2200">
                <a:solidFill>
                  <a:srgbClr val="7030A0"/>
                </a:solidFill>
                <a:latin typeface="calibri" panose="020F0502020204030204" pitchFamily="34" charset="0"/>
                <a:cs typeface="calibri" panose="020F0502020204030204" pitchFamily="34" charset="0"/>
              </a:rPr>
              <a:t>.</a:t>
            </a:r>
            <a:r>
              <a:rPr lang="en-US" sz="2200">
                <a:solidFill>
                  <a:srgbClr val="7030A0"/>
                </a:solidFill>
                <a:latin typeface="calibri" panose="020F0502020204030204" pitchFamily="34" charset="0"/>
                <a:cs typeface="calibri" panose="020F0502020204030204" pitchFamily="34" charset="0"/>
              </a:rPr>
              <a:t> </a:t>
            </a:r>
            <a:r>
              <a:rPr lang="vi-VN" sz="2200">
                <a:solidFill>
                  <a:srgbClr val="7030A0"/>
                </a:solidFill>
                <a:latin typeface="calibri" panose="020F0502020204030204" pitchFamily="34" charset="0"/>
                <a:cs typeface="calibri" panose="020F0502020204030204" pitchFamily="34" charset="0"/>
              </a:rPr>
              <a:t>TC bt &gt;150, &lt;100 là giảm</a:t>
            </a:r>
            <a:r>
              <a:rPr lang="en-US" sz="2200">
                <a:solidFill>
                  <a:srgbClr val="7030A0"/>
                </a:solidFill>
                <a:latin typeface="calibri" panose="020F0502020204030204" pitchFamily="34" charset="0"/>
                <a:cs typeface="calibri" panose="020F0502020204030204" pitchFamily="34" charset="0"/>
              </a:rPr>
              <a:t> – XH sau va </a:t>
            </a:r>
            <a:r>
              <a:rPr lang="vi-VN" sz="2200">
                <a:solidFill>
                  <a:srgbClr val="7030A0"/>
                </a:solidFill>
                <a:latin typeface="calibri" panose="020F0502020204030204" pitchFamily="34" charset="0"/>
                <a:cs typeface="calibri" panose="020F0502020204030204" pitchFamily="34" charset="0"/>
              </a:rPr>
              <a:t>chạm, XH tự nhiên là &lt;50, sổ mũi hắt xì hơi chảy máu cam &lt;100, XH niêm mạc TC &lt;30, XH nội tạng &lt; 20, XH nội sọ &lt;10</a:t>
            </a:r>
            <a:endParaRPr lang="en-US" sz="2200">
              <a:solidFill>
                <a:srgbClr val="7030A0"/>
              </a:solidFill>
              <a:latin typeface="calibri" panose="020F0502020204030204" pitchFamily="34" charset="0"/>
              <a:cs typeface="calibri" panose="020F0502020204030204" pitchFamily="34" charset="0"/>
            </a:endParaRPr>
          </a:p>
          <a:p>
            <a:pPr lvl="0"/>
            <a:r>
              <a:rPr lang="en-US">
                <a:highlight>
                  <a:srgbClr val="FF0000"/>
                </a:highlight>
                <a:latin typeface="calibri" panose="020F0502020204030204" pitchFamily="34" charset="0"/>
                <a:cs typeface="calibri" panose="020F0502020204030204" pitchFamily="34" charset="0"/>
              </a:rPr>
              <a:t>XH nặng </a:t>
            </a:r>
            <a:r>
              <a:rPr lang="vi-VN">
                <a:highlight>
                  <a:srgbClr val="FF0000"/>
                </a:highlight>
                <a:latin typeface="calibri" panose="020F0502020204030204" pitchFamily="34" charset="0"/>
                <a:cs typeface="calibri" panose="020F0502020204030204" pitchFamily="34" charset="0"/>
              </a:rPr>
              <a:t>→[corticosteroid + IvIg]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 XH nội tạng hoặc XH niêm cần can thiệp (Vd: </a:t>
            </a:r>
            <a:r>
              <a:rPr lang="en-US">
                <a:latin typeface="calibri" panose="020F0502020204030204" pitchFamily="34" charset="0"/>
                <a:cs typeface="calibri" panose="020F0502020204030204" pitchFamily="34" charset="0"/>
              </a:rPr>
              <a:t>XH mũi </a:t>
            </a:r>
            <a:r>
              <a:rPr lang="en-US" dirty="0" err="1">
                <a:latin typeface="calibri" panose="020F0502020204030204" pitchFamily="34" charset="0"/>
                <a:cs typeface="calibri" panose="020F0502020204030204" pitchFamily="34" charset="0"/>
              </a:rPr>
              <a:t>kéo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dài</a:t>
            </a:r>
            <a:r>
              <a:rPr lang="en-US">
                <a:latin typeface="calibri" panose="020F0502020204030204" pitchFamily="34" charset="0"/>
                <a:cs typeface="calibri" panose="020F0502020204030204" pitchFamily="34" charset="0"/>
              </a:rPr>
              <a:t>, XHTH, tiết </a:t>
            </a:r>
            <a:r>
              <a:rPr lang="en-US" dirty="0" err="1">
                <a:latin typeface="calibri" panose="020F0502020204030204" pitchFamily="34" charset="0"/>
                <a:cs typeface="calibri" panose="020F0502020204030204" pitchFamily="34" charset="0"/>
              </a:rPr>
              <a:t>niệu</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rong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kinh)</a:t>
            </a:r>
            <a:r>
              <a:rPr lang="en-US">
                <a:latin typeface="calibri" panose="020F0502020204030204" pitchFamily="34" charset="0"/>
                <a:cs typeface="calibri" panose="020F0502020204030204" pitchFamily="34" charset="0"/>
              </a:rPr>
              <a:t>.</a:t>
            </a:r>
            <a:endParaRPr lang="en-US" sz="3600" dirty="0">
              <a:latin typeface="calibri" panose="020F0502020204030204" pitchFamily="34" charset="0"/>
              <a:cs typeface="calibri" panose="020F0502020204030204" pitchFamily="34" charset="0"/>
            </a:endParaRPr>
          </a:p>
          <a:p>
            <a:pPr lvl="0"/>
            <a:r>
              <a:rPr lang="vi-VN">
                <a:solidFill>
                  <a:srgbClr val="FFFF00"/>
                </a:solidFill>
                <a:highlight>
                  <a:srgbClr val="800000"/>
                </a:highlight>
                <a:latin typeface="calibri" panose="020F0502020204030204" pitchFamily="34" charset="0"/>
                <a:cs typeface="calibri" panose="020F0502020204030204" pitchFamily="34" charset="0"/>
              </a:rPr>
              <a:t>XH nguy kịch [corticosteroid + IvIg + TC]</a:t>
            </a:r>
            <a:r>
              <a:rPr lang="vi-VN">
                <a:solidFill>
                  <a:srgbClr val="FFFF00"/>
                </a:solidFill>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XH nội sọ</a:t>
            </a:r>
            <a:r>
              <a:rPr lang="vi-VN">
                <a:latin typeface="calibri" panose="020F0502020204030204" pitchFamily="34" charset="0"/>
                <a:cs typeface="calibri" panose="020F0502020204030204" pitchFamily="34" charset="0"/>
              </a:rPr>
              <a:t> hoặc bất kỳ nơi nòa có </a:t>
            </a:r>
            <a:r>
              <a:rPr lang="en-US">
                <a:latin typeface="calibri" panose="020F0502020204030204" pitchFamily="34" charset="0"/>
                <a:cs typeface="calibri" panose="020F0502020204030204" pitchFamily="34" charset="0"/>
              </a:rPr>
              <a:t>risk </a:t>
            </a:r>
            <a:r>
              <a:rPr lang="vi-VN">
                <a:latin typeface="calibri" panose="020F0502020204030204" pitchFamily="34" charset="0"/>
                <a:cs typeface="calibri" panose="020F0502020204030204" pitchFamily="34" charset="0"/>
              </a:rPr>
              <a:t>đe dọa tính mạng</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lệ</a:t>
            </a:r>
            <a:r>
              <a:rPr lang="en-US" dirty="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0,1-0,8%. Thường </a:t>
            </a:r>
            <a:r>
              <a:rPr lang="en-US" dirty="0" err="1">
                <a:latin typeface="calibri" panose="020F0502020204030204" pitchFamily="34" charset="0"/>
                <a:cs typeface="calibri" panose="020F0502020204030204" pitchFamily="34" charset="0"/>
              </a:rPr>
              <a:t>gặp</a:t>
            </a:r>
            <a:r>
              <a:rPr lang="en-US" dirty="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ở BN ITP </a:t>
            </a:r>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có</a:t>
            </a:r>
            <a:r>
              <a:rPr lang="en-US">
                <a:latin typeface="calibri" panose="020F0502020204030204" pitchFamily="34" charset="0"/>
                <a:cs typeface="calibri" panose="020F0502020204030204" pitchFamily="34" charset="0"/>
              </a:rPr>
              <a:t> TC &lt; 20K.</a:t>
            </a:r>
            <a:endParaRPr lang="en-US" sz="36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Dấu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còn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a:latin typeface="calibri" panose="020F0502020204030204" pitchFamily="34" charset="0"/>
                <a:cs typeface="calibri" panose="020F0502020204030204" pitchFamily="34" charset="0"/>
              </a:rPr>
              <a:t>: ko </a:t>
            </a:r>
            <a:r>
              <a:rPr lang="en-US" dirty="0" err="1">
                <a:latin typeface="calibri" panose="020F0502020204030204" pitchFamily="34" charset="0"/>
                <a:cs typeface="calibri" panose="020F0502020204030204" pitchFamily="34" charset="0"/>
              </a:rPr>
              <a:t>thấy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hạch</a:t>
            </a:r>
            <a:r>
              <a:rPr lang="en-US" dirty="0">
                <a:latin typeface="calibri" panose="020F0502020204030204" pitchFamily="34" charset="0"/>
                <a:cs typeface="calibri" panose="020F0502020204030204" pitchFamily="34" charset="0"/>
              </a:rPr>
              <a:t> to</a:t>
            </a:r>
            <a:r>
              <a:rPr lang="en-US">
                <a:latin typeface="calibri" panose="020F0502020204030204" pitchFamily="34" charset="0"/>
                <a:cs typeface="calibri" panose="020F0502020204030204" pitchFamily="34" charset="0"/>
              </a:rPr>
              <a:t>; đôi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sờ</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mấp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mé</a:t>
            </a:r>
            <a:r>
              <a:rPr lang="en-US" dirty="0">
                <a:latin typeface="calibri" panose="020F0502020204030204" pitchFamily="34" charset="0"/>
                <a:cs typeface="calibri" panose="020F0502020204030204" pitchFamily="34" charset="0"/>
              </a:rPr>
              <a:t> 10%. </a:t>
            </a:r>
            <a:r>
              <a:rPr lang="en-US" dirty="0" err="1">
                <a:latin typeface="calibri" panose="020F0502020204030204" pitchFamily="34" charset="0"/>
                <a:cs typeface="calibri" panose="020F0502020204030204" pitchFamily="34" charset="0"/>
              </a:rPr>
              <a:t>Nếu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những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dấu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CQ khác</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cần</a:t>
            </a:r>
            <a:r>
              <a:rPr lang="en-US">
                <a:latin typeface="calibri" panose="020F0502020204030204" pitchFamily="34" charset="0"/>
                <a:cs typeface="calibri" panose="020F0502020204030204" pitchFamily="34" charset="0"/>
              </a:rPr>
              <a:t> CĐPB nguyên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gây</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 TC</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304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50C7-39B6-4FBB-9280-02A4672CC173}"/>
              </a:ext>
            </a:extLst>
          </p:cNvPr>
          <p:cNvSpPr>
            <a:spLocks noGrp="1"/>
          </p:cNvSpPr>
          <p:nvPr>
            <p:ph type="title"/>
          </p:nvPr>
        </p:nvSpPr>
        <p:spPr/>
        <p:txBody>
          <a:bodyPr>
            <a:normAutofit fontScale="90000"/>
          </a:bodyPr>
          <a:lstStyle/>
          <a:p>
            <a:r>
              <a:rPr lang="en-US"/>
              <a:t>CHẨN ĐOÁN – Lâm</a:t>
            </a:r>
            <a:r>
              <a:rPr lang="vi-VN"/>
              <a:t> </a:t>
            </a:r>
            <a:r>
              <a:rPr lang="en-US"/>
              <a:t>sàng</a:t>
            </a:r>
          </a:p>
        </p:txBody>
      </p:sp>
      <p:pic>
        <p:nvPicPr>
          <p:cNvPr id="4" name="Picture 3">
            <a:extLst>
              <a:ext uri="{FF2B5EF4-FFF2-40B4-BE49-F238E27FC236}">
                <a16:creationId xmlns:a16="http://schemas.microsoft.com/office/drawing/2014/main" id="{B5854DD8-57A6-40AC-A40B-9FF3AE0DB629}"/>
              </a:ext>
            </a:extLst>
          </p:cNvPr>
          <p:cNvPicPr>
            <a:picLocks noChangeAspect="1"/>
          </p:cNvPicPr>
          <p:nvPr/>
        </p:nvPicPr>
        <p:blipFill>
          <a:blip r:embed="rId2"/>
          <a:stretch>
            <a:fillRect/>
          </a:stretch>
        </p:blipFill>
        <p:spPr>
          <a:xfrm>
            <a:off x="-1" y="921802"/>
            <a:ext cx="9143755" cy="5824387"/>
          </a:xfrm>
          <a:prstGeom prst="rect">
            <a:avLst/>
          </a:prstGeom>
        </p:spPr>
      </p:pic>
    </p:spTree>
    <p:extLst>
      <p:ext uri="{BB962C8B-B14F-4D97-AF65-F5344CB8AC3E}">
        <p14:creationId xmlns:p14="http://schemas.microsoft.com/office/powerpoint/2010/main" val="371041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0"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401265" y="685800"/>
            <a:ext cx="2085203" cy="5105400"/>
          </a:xfrm>
        </p:spPr>
        <p:txBody>
          <a:bodyPr>
            <a:normAutofit/>
          </a:bodyPr>
          <a:lstStyle/>
          <a:p>
            <a:r>
              <a:rPr lang="en-US" sz="3500" b="1">
                <a:solidFill>
                  <a:srgbClr val="FFFFFF"/>
                </a:solidFill>
              </a:rPr>
              <a:t>Nội dung</a:t>
            </a:r>
          </a:p>
        </p:txBody>
      </p:sp>
      <p:graphicFrame>
        <p:nvGraphicFramePr>
          <p:cNvPr id="21" name="Content Placeholder 2">
            <a:extLst>
              <a:ext uri="{FF2B5EF4-FFF2-40B4-BE49-F238E27FC236}">
                <a16:creationId xmlns:a16="http://schemas.microsoft.com/office/drawing/2014/main" id="{BF19FCA2-9416-4E89-83BD-0BE054EC4F4B}"/>
              </a:ext>
            </a:extLst>
          </p:cNvPr>
          <p:cNvGraphicFramePr>
            <a:graphicFrameLocks noGrp="1"/>
          </p:cNvGraphicFramePr>
          <p:nvPr>
            <p:ph idx="1"/>
            <p:extLst>
              <p:ext uri="{D42A27DB-BD31-4B8C-83A1-F6EECF244321}">
                <p14:modId xmlns:p14="http://schemas.microsoft.com/office/powerpoint/2010/main" val="2257911657"/>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51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27D3-238E-4DA8-8567-2A88F70883A2}"/>
              </a:ext>
            </a:extLst>
          </p:cNvPr>
          <p:cNvSpPr>
            <a:spLocks noGrp="1"/>
          </p:cNvSpPr>
          <p:nvPr>
            <p:ph type="title"/>
          </p:nvPr>
        </p:nvSpPr>
        <p:spPr/>
        <p:txBody>
          <a:bodyPr>
            <a:normAutofit fontScale="90000"/>
          </a:bodyPr>
          <a:lstStyle/>
          <a:p>
            <a:r>
              <a:rPr lang="en-US" strike="sngStrike"/>
              <a:t>CHẨN ĐOÁN – Lâm</a:t>
            </a:r>
            <a:r>
              <a:rPr lang="vi-VN" strike="sngStrike"/>
              <a:t> </a:t>
            </a:r>
            <a:r>
              <a:rPr lang="en-US" strike="sngStrike"/>
              <a:t>sàng</a:t>
            </a:r>
          </a:p>
        </p:txBody>
      </p:sp>
      <p:graphicFrame>
        <p:nvGraphicFramePr>
          <p:cNvPr id="6" name="Table 5">
            <a:extLst>
              <a:ext uri="{FF2B5EF4-FFF2-40B4-BE49-F238E27FC236}">
                <a16:creationId xmlns:a16="http://schemas.microsoft.com/office/drawing/2014/main" id="{A0AE632D-25B6-49D8-80C7-079116F612C6}"/>
              </a:ext>
            </a:extLst>
          </p:cNvPr>
          <p:cNvGraphicFramePr>
            <a:graphicFrameLocks noGrp="1"/>
          </p:cNvGraphicFramePr>
          <p:nvPr>
            <p:extLst>
              <p:ext uri="{D42A27DB-BD31-4B8C-83A1-F6EECF244321}">
                <p14:modId xmlns:p14="http://schemas.microsoft.com/office/powerpoint/2010/main" val="2753739131"/>
              </p:ext>
            </p:extLst>
          </p:nvPr>
        </p:nvGraphicFramePr>
        <p:xfrm>
          <a:off x="76200" y="936516"/>
          <a:ext cx="8915400" cy="4984968"/>
        </p:xfrm>
        <a:graphic>
          <a:graphicData uri="http://schemas.openxmlformats.org/drawingml/2006/table">
            <a:tbl>
              <a:tblPr/>
              <a:tblGrid>
                <a:gridCol w="439916">
                  <a:extLst>
                    <a:ext uri="{9D8B030D-6E8A-4147-A177-3AD203B41FA5}">
                      <a16:colId xmlns:a16="http://schemas.microsoft.com/office/drawing/2014/main" val="1010746866"/>
                    </a:ext>
                  </a:extLst>
                </a:gridCol>
                <a:gridCol w="1800404">
                  <a:extLst>
                    <a:ext uri="{9D8B030D-6E8A-4147-A177-3AD203B41FA5}">
                      <a16:colId xmlns:a16="http://schemas.microsoft.com/office/drawing/2014/main" val="2096134227"/>
                    </a:ext>
                  </a:extLst>
                </a:gridCol>
                <a:gridCol w="6675080">
                  <a:extLst>
                    <a:ext uri="{9D8B030D-6E8A-4147-A177-3AD203B41FA5}">
                      <a16:colId xmlns:a16="http://schemas.microsoft.com/office/drawing/2014/main" val="42520375"/>
                    </a:ext>
                  </a:extLst>
                </a:gridCol>
              </a:tblGrid>
              <a:tr h="106363">
                <a:tc>
                  <a:txBody>
                    <a:bodyPr/>
                    <a:lstStyle/>
                    <a:p>
                      <a:endParaRPr lang="en-US" sz="2800" b="1">
                        <a:solidFill>
                          <a:schemeClr val="bg1"/>
                        </a:solidFill>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vi-VN" sz="2800" b="1">
                          <a:solidFill>
                            <a:schemeClr val="bg1"/>
                          </a:solidFill>
                          <a:effectLst/>
                          <a:latin typeface="calibri" panose="020F0502020204030204" pitchFamily="34" charset="0"/>
                          <a:cs typeface="calibri" panose="020F0502020204030204" pitchFamily="34" charset="0"/>
                        </a:rPr>
                        <a:t>Mức độ XH</a:t>
                      </a:r>
                      <a:endParaRPr lang="en-US" sz="2800" b="1">
                        <a:solidFill>
                          <a:schemeClr val="bg1"/>
                        </a:solidFill>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vi-VN" sz="2800" b="1">
                          <a:solidFill>
                            <a:schemeClr val="bg1"/>
                          </a:solidFill>
                          <a:effectLst/>
                          <a:latin typeface="calibri" panose="020F0502020204030204" pitchFamily="34" charset="0"/>
                          <a:cs typeface="calibri" panose="020F0502020204030204" pitchFamily="34" charset="0"/>
                        </a:rPr>
                        <a:t>Triệu chứng lâm sàng</a:t>
                      </a:r>
                      <a:endParaRPr lang="en-US" sz="2800" b="1">
                        <a:solidFill>
                          <a:schemeClr val="bg1"/>
                        </a:solidFill>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4007835604"/>
                  </a:ext>
                </a:extLst>
              </a:tr>
              <a:tr h="106363">
                <a:tc>
                  <a:txBody>
                    <a:bodyPr/>
                    <a:lstStyle/>
                    <a:p>
                      <a:r>
                        <a:rPr lang="en-US" sz="2800" b="0" i="0">
                          <a:solidFill>
                            <a:srgbClr val="000000"/>
                          </a:solidFill>
                          <a:effectLst/>
                          <a:latin typeface="calibri" panose="020F0502020204030204" pitchFamily="34" charset="0"/>
                          <a:cs typeface="calibri" panose="020F0502020204030204" pitchFamily="34" charset="0"/>
                        </a:rPr>
                        <a:t>1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Nhỏ/ Tối</a:t>
                      </a:r>
                      <a:br>
                        <a:rPr lang="en-US" sz="2800" b="0" i="0">
                          <a:solidFill>
                            <a:srgbClr val="000000"/>
                          </a:solidFill>
                          <a:effectLst/>
                          <a:latin typeface="calibri" panose="020F0502020204030204" pitchFamily="34" charset="0"/>
                          <a:cs typeface="calibri" panose="020F0502020204030204" pitchFamily="34" charset="0"/>
                        </a:rPr>
                      </a:br>
                      <a:r>
                        <a:rPr lang="en-US" sz="2800" b="0" i="0">
                          <a:solidFill>
                            <a:srgbClr val="000000"/>
                          </a:solidFill>
                          <a:effectLst/>
                          <a:latin typeface="calibri" panose="020F0502020204030204" pitchFamily="34" charset="0"/>
                          <a:cs typeface="calibri" panose="020F0502020204030204" pitchFamily="34" charset="0"/>
                        </a:rPr>
                        <a:t>thiểu</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Vài</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petechia (≤100 ) và/hoặc</a:t>
                      </a:r>
                      <a:endParaRPr lang="vi-VN" sz="2800" b="0" i="0">
                        <a:solidFill>
                          <a:srgbClr val="000000"/>
                        </a:solidFill>
                        <a:effectLst/>
                        <a:latin typeface="calibri" panose="020F0502020204030204" pitchFamily="34" charset="0"/>
                        <a:cs typeface="calibri" panose="020F0502020204030204" pitchFamily="34" charset="0"/>
                      </a:endParaRPr>
                    </a:p>
                    <a:p>
                      <a:r>
                        <a:rPr lang="en-US" sz="2800" b="0" i="0">
                          <a:solidFill>
                            <a:srgbClr val="000000"/>
                          </a:solidFill>
                          <a:effectLst/>
                          <a:latin typeface="calibri" panose="020F0502020204030204" pitchFamily="34" charset="0"/>
                          <a:cs typeface="calibri" panose="020F0502020204030204" pitchFamily="34" charset="0"/>
                        </a:rPr>
                        <a:t>≤5 vết bầm nhỏ (≤3</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cm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01368760"/>
                  </a:ext>
                </a:extLst>
              </a:tr>
              <a:tr h="103575">
                <a:tc>
                  <a:txBody>
                    <a:bodyPr/>
                    <a:lstStyle/>
                    <a:p>
                      <a:r>
                        <a:rPr lang="en-US" sz="2800" b="0" i="0">
                          <a:solidFill>
                            <a:srgbClr val="000000"/>
                          </a:solidFill>
                          <a:effectLst/>
                          <a:latin typeface="calibri" panose="020F0502020204030204" pitchFamily="34" charset="0"/>
                          <a:cs typeface="calibri" panose="020F0502020204030204" pitchFamily="34" charset="0"/>
                        </a:rPr>
                        <a:t>2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Nhẹ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Nhiều petechia (&gt;100) và/</a:t>
                      </a:r>
                      <a:r>
                        <a:rPr lang="vi-VN" sz="2800" b="0" i="0">
                          <a:solidFill>
                            <a:srgbClr val="000000"/>
                          </a:solidFill>
                          <a:effectLst/>
                          <a:latin typeface="calibri" panose="020F0502020204030204" pitchFamily="34" charset="0"/>
                          <a:cs typeface="calibri" panose="020F0502020204030204" pitchFamily="34" charset="0"/>
                        </a:rPr>
                        <a:t>hoặc</a:t>
                      </a:r>
                    </a:p>
                    <a:p>
                      <a:r>
                        <a:rPr lang="en-US" sz="2800" b="0" i="0">
                          <a:solidFill>
                            <a:srgbClr val="000000"/>
                          </a:solidFill>
                          <a:effectLst/>
                          <a:latin typeface="calibri" panose="020F0502020204030204" pitchFamily="34" charset="0"/>
                          <a:cs typeface="calibri" panose="020F0502020204030204" pitchFamily="34" charset="0"/>
                        </a:rPr>
                        <a:t>&gt;5</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vết bầm lớn</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(&gt;3 cm)</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91914545"/>
                  </a:ext>
                </a:extLst>
              </a:tr>
              <a:tr h="100787">
                <a:tc>
                  <a:txBody>
                    <a:bodyPr/>
                    <a:lstStyle/>
                    <a:p>
                      <a:r>
                        <a:rPr lang="en-US" sz="2800" b="0" i="0">
                          <a:solidFill>
                            <a:srgbClr val="000000"/>
                          </a:solidFill>
                          <a:effectLst/>
                          <a:latin typeface="calibri" panose="020F0502020204030204" pitchFamily="34" charset="0"/>
                          <a:cs typeface="calibri" panose="020F0502020204030204" pitchFamily="34" charset="0"/>
                        </a:rPr>
                        <a:t>3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Trung bình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vi-VN" sz="2800" b="0" i="0">
                          <a:solidFill>
                            <a:srgbClr val="000000"/>
                          </a:solidFill>
                          <a:effectLst/>
                          <a:latin typeface="calibri" panose="020F0502020204030204" pitchFamily="34" charset="0"/>
                          <a:cs typeface="calibri" panose="020F0502020204030204" pitchFamily="34" charset="0"/>
                        </a:rPr>
                        <a:t>XH niêm mà không cần can thiệp ngay</a:t>
                      </a:r>
                      <a:br>
                        <a:rPr lang="vi-VN" sz="2800" b="0" i="0">
                          <a:solidFill>
                            <a:srgbClr val="000000"/>
                          </a:solidFill>
                          <a:effectLst/>
                          <a:latin typeface="calibri" panose="020F0502020204030204" pitchFamily="34" charset="0"/>
                          <a:cs typeface="calibri" panose="020F0502020204030204" pitchFamily="34" charset="0"/>
                        </a:rPr>
                      </a:br>
                      <a:r>
                        <a:rPr lang="vi-VN" sz="2800" b="0" i="0">
                          <a:solidFill>
                            <a:srgbClr val="000000"/>
                          </a:solidFill>
                          <a:effectLst/>
                          <a:latin typeface="calibri" panose="020F0502020204030204" pitchFamily="34" charset="0"/>
                          <a:cs typeface="calibri" panose="020F0502020204030204" pitchFamily="34" charset="0"/>
                        </a:rPr>
                        <a:t>(chảy máu cam hoặc lợi rỉ rả, rong kinh</a:t>
                      </a:r>
                    </a:p>
                    <a:p>
                      <a:r>
                        <a:rPr lang="vi-VN" sz="2800" b="0" i="0">
                          <a:solidFill>
                            <a:srgbClr val="000000"/>
                          </a:solidFill>
                          <a:effectLst/>
                          <a:latin typeface="calibri" panose="020F0502020204030204" pitchFamily="34" charset="0"/>
                          <a:cs typeface="calibri" panose="020F0502020204030204" pitchFamily="34" charset="0"/>
                        </a:rPr>
                        <a:t>và/hoặc lối sống làm tăng nguy cơ XH)</a:t>
                      </a:r>
                      <a:endParaRPr lang="vi-VN"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0600084"/>
                  </a:ext>
                </a:extLst>
              </a:tr>
              <a:tr h="82759">
                <a:tc rowSpan="2">
                  <a:txBody>
                    <a:bodyPr/>
                    <a:lstStyle/>
                    <a:p>
                      <a:r>
                        <a:rPr lang="en-US" sz="2800" b="0" i="0">
                          <a:solidFill>
                            <a:srgbClr val="000000"/>
                          </a:solidFill>
                          <a:effectLst/>
                          <a:latin typeface="calibri" panose="020F0502020204030204" pitchFamily="34" charset="0"/>
                          <a:cs typeface="calibri" panose="020F0502020204030204" pitchFamily="34" charset="0"/>
                        </a:rPr>
                        <a:t>4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Nặng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vi-VN" sz="2800" b="0" i="0">
                          <a:solidFill>
                            <a:srgbClr val="000000"/>
                          </a:solidFill>
                          <a:effectLst/>
                          <a:latin typeface="calibri" panose="020F0502020204030204" pitchFamily="34" charset="0"/>
                          <a:cs typeface="calibri" panose="020F0502020204030204" pitchFamily="34" charset="0"/>
                        </a:rPr>
                        <a:t>XH niêm hoặc nghi ngờ XH nội cần can thiệp ngay (XHTH nặng, XH phổi, XH cơ hoặc khớp)</a:t>
                      </a:r>
                      <a:endParaRPr lang="vi-VN"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48490057"/>
                  </a:ext>
                </a:extLst>
              </a:tr>
              <a:tr h="82759">
                <a:tc vMerge="1">
                  <a:txBody>
                    <a:bodyPr/>
                    <a:lstStyle/>
                    <a:p>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2800" b="0" i="0">
                          <a:solidFill>
                            <a:srgbClr val="000000"/>
                          </a:solidFill>
                          <a:effectLst/>
                          <a:latin typeface="calibri" panose="020F0502020204030204" pitchFamily="34" charset="0"/>
                          <a:cs typeface="calibri" panose="020F0502020204030204" pitchFamily="34" charset="0"/>
                        </a:rPr>
                        <a:t>Rất</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nặng </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US" sz="2800" b="0" i="0">
                          <a:solidFill>
                            <a:srgbClr val="000000"/>
                          </a:solidFill>
                          <a:effectLst/>
                          <a:latin typeface="calibri" panose="020F0502020204030204" pitchFamily="34" charset="0"/>
                          <a:cs typeface="calibri" panose="020F0502020204030204" pitchFamily="34" charset="0"/>
                        </a:rPr>
                        <a:t>XH</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nội sọ hoặc XH</a:t>
                      </a:r>
                      <a:r>
                        <a:rPr lang="vi-VN" sz="2800" b="0" i="0">
                          <a:solidFill>
                            <a:srgbClr val="000000"/>
                          </a:solidFill>
                          <a:effectLst/>
                          <a:latin typeface="calibri" panose="020F0502020204030204" pitchFamily="34" charset="0"/>
                          <a:cs typeface="calibri" panose="020F0502020204030204" pitchFamily="34" charset="0"/>
                        </a:rPr>
                        <a:t> </a:t>
                      </a:r>
                      <a:r>
                        <a:rPr lang="en-US" sz="2800" b="0" i="0">
                          <a:solidFill>
                            <a:srgbClr val="000000"/>
                          </a:solidFill>
                          <a:effectLst/>
                          <a:latin typeface="calibri" panose="020F0502020204030204" pitchFamily="34" charset="0"/>
                          <a:cs typeface="calibri" panose="020F0502020204030204" pitchFamily="34" charset="0"/>
                        </a:rPr>
                        <a:t>đe dọa tính mạng</a:t>
                      </a:r>
                      <a:endParaRPr lang="en-US" sz="2800">
                        <a:effectLst/>
                        <a:latin typeface="calibri" panose="020F0502020204030204" pitchFamily="34" charset="0"/>
                        <a:cs typeface="calibri" panose="020F0502020204030204" pitchFamily="34" charset="0"/>
                      </a:endParaRPr>
                    </a:p>
                  </a:txBody>
                  <a:tcPr marL="48508" marR="48508" marT="24254" marB="2425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37484895"/>
                  </a:ext>
                </a:extLst>
              </a:tr>
            </a:tbl>
          </a:graphicData>
        </a:graphic>
      </p:graphicFrame>
      <p:sp>
        <p:nvSpPr>
          <p:cNvPr id="10" name="Rectangle 9">
            <a:extLst>
              <a:ext uri="{FF2B5EF4-FFF2-40B4-BE49-F238E27FC236}">
                <a16:creationId xmlns:a16="http://schemas.microsoft.com/office/drawing/2014/main" id="{87C02ABA-1EC0-47D4-AA00-38EEDBB8E812}"/>
              </a:ext>
            </a:extLst>
          </p:cNvPr>
          <p:cNvSpPr/>
          <p:nvPr/>
        </p:nvSpPr>
        <p:spPr>
          <a:xfrm>
            <a:off x="304800" y="6126163"/>
            <a:ext cx="8686800" cy="646331"/>
          </a:xfrm>
          <a:prstGeom prst="rect">
            <a:avLst/>
          </a:prstGeom>
        </p:spPr>
        <p:txBody>
          <a:bodyPr wrap="square">
            <a:spAutoFit/>
          </a:bodyPr>
          <a:lstStyle/>
          <a:p>
            <a:r>
              <a:rPr lang="en-US"/>
              <a:t>Provan D, Stasi R, NewlandAC, et al. International consensus report on the investigationand management of primary immune thrombocytopenia.Blood 2010;115:168.</a:t>
            </a:r>
          </a:p>
        </p:txBody>
      </p:sp>
    </p:spTree>
    <p:extLst>
      <p:ext uri="{BB962C8B-B14F-4D97-AF65-F5344CB8AC3E}">
        <p14:creationId xmlns:p14="http://schemas.microsoft.com/office/powerpoint/2010/main" val="299318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sz="half" idx="1"/>
          </p:nvPr>
        </p:nvPicPr>
        <p:blipFill>
          <a:blip r:embed="rId2"/>
          <a:srcRect/>
          <a:stretch>
            <a:fillRect/>
          </a:stretch>
        </p:blipFill>
        <p:spPr bwMode="auto">
          <a:xfrm>
            <a:off x="304800" y="17721"/>
            <a:ext cx="4038600" cy="4186734"/>
          </a:xfrm>
          <a:prstGeom prst="rect">
            <a:avLst/>
          </a:prstGeom>
          <a:noFill/>
        </p:spPr>
      </p:pic>
      <p:pic>
        <p:nvPicPr>
          <p:cNvPr id="6" name="Picture 2"/>
          <p:cNvPicPr>
            <a:picLocks noGrp="1" noChangeAspect="1" noChangeArrowheads="1"/>
          </p:cNvPicPr>
          <p:nvPr>
            <p:ph sz="half" idx="2"/>
          </p:nvPr>
        </p:nvPicPr>
        <p:blipFill>
          <a:blip r:embed="rId3"/>
          <a:srcRect/>
          <a:stretch>
            <a:fillRect/>
          </a:stretch>
        </p:blipFill>
        <p:spPr bwMode="auto">
          <a:xfrm>
            <a:off x="4495800" y="76707"/>
            <a:ext cx="4038600" cy="3835379"/>
          </a:xfrm>
          <a:prstGeom prst="rect">
            <a:avLst/>
          </a:prstGeom>
          <a:noFill/>
        </p:spPr>
      </p:pic>
      <p:grpSp>
        <p:nvGrpSpPr>
          <p:cNvPr id="3" name="Group 2">
            <a:extLst>
              <a:ext uri="{FF2B5EF4-FFF2-40B4-BE49-F238E27FC236}">
                <a16:creationId xmlns:a16="http://schemas.microsoft.com/office/drawing/2014/main" id="{D9CFB405-26E7-43FA-B619-640CEA37739E}"/>
              </a:ext>
            </a:extLst>
          </p:cNvPr>
          <p:cNvGrpSpPr/>
          <p:nvPr/>
        </p:nvGrpSpPr>
        <p:grpSpPr>
          <a:xfrm>
            <a:off x="381000" y="3752343"/>
            <a:ext cx="8229600" cy="3028950"/>
            <a:chOff x="381000" y="3752343"/>
            <a:chExt cx="8229600" cy="3028950"/>
          </a:xfrm>
        </p:grpSpPr>
        <p:pic>
          <p:nvPicPr>
            <p:cNvPr id="7" name="Content Placeholder 4" descr="DSC05241.JPG">
              <a:extLst>
                <a:ext uri="{FF2B5EF4-FFF2-40B4-BE49-F238E27FC236}">
                  <a16:creationId xmlns:a16="http://schemas.microsoft.com/office/drawing/2014/main" id="{9FA026F4-3995-4896-8E20-D699E512EBF2}"/>
                </a:ext>
              </a:extLst>
            </p:cNvPr>
            <p:cNvPicPr>
              <a:picLocks noChangeAspect="1"/>
            </p:cNvPicPr>
            <p:nvPr/>
          </p:nvPicPr>
          <p:blipFill>
            <a:blip r:embed="rId4" cstate="print"/>
            <a:stretch>
              <a:fillRect/>
            </a:stretch>
          </p:blipFill>
          <p:spPr>
            <a:xfrm>
              <a:off x="381000" y="3752343"/>
              <a:ext cx="4038600" cy="3028950"/>
            </a:xfrm>
            <a:prstGeom prst="rect">
              <a:avLst/>
            </a:prstGeom>
          </p:spPr>
        </p:pic>
        <p:pic>
          <p:nvPicPr>
            <p:cNvPr id="8" name="Content Placeholder 5" descr="DSC05243.JPG">
              <a:extLst>
                <a:ext uri="{FF2B5EF4-FFF2-40B4-BE49-F238E27FC236}">
                  <a16:creationId xmlns:a16="http://schemas.microsoft.com/office/drawing/2014/main" id="{90C59561-4956-4129-882F-A6F55EF47169}"/>
                </a:ext>
              </a:extLst>
            </p:cNvPr>
            <p:cNvPicPr>
              <a:picLocks noChangeAspect="1"/>
            </p:cNvPicPr>
            <p:nvPr/>
          </p:nvPicPr>
          <p:blipFill>
            <a:blip r:embed="rId5" cstate="print"/>
            <a:stretch>
              <a:fillRect/>
            </a:stretch>
          </p:blipFill>
          <p:spPr>
            <a:xfrm>
              <a:off x="4572000" y="3752343"/>
              <a:ext cx="4038600" cy="3028950"/>
            </a:xfrm>
            <a:prstGeom prst="rect">
              <a:avLst/>
            </a:prstGeom>
          </p:spPr>
        </p:pic>
        <p:sp>
          <p:nvSpPr>
            <p:cNvPr id="9" name="Rectangle 8">
              <a:extLst>
                <a:ext uri="{FF2B5EF4-FFF2-40B4-BE49-F238E27FC236}">
                  <a16:creationId xmlns:a16="http://schemas.microsoft.com/office/drawing/2014/main" id="{583B5097-23A2-4EF3-9150-C0857357B695}"/>
                </a:ext>
              </a:extLst>
            </p:cNvPr>
            <p:cNvSpPr/>
            <p:nvPr/>
          </p:nvSpPr>
          <p:spPr>
            <a:xfrm>
              <a:off x="4724400" y="5943600"/>
              <a:ext cx="3200400" cy="646331"/>
            </a:xfrm>
            <a:prstGeom prst="rect">
              <a:avLst/>
            </a:prstGeom>
          </p:spPr>
          <p:txBody>
            <a:bodyPr wrap="square">
              <a:spAutoFit/>
            </a:bodyPr>
            <a:lstStyle/>
            <a:p>
              <a:r>
                <a:rPr lang="vi-VN"/>
                <a:t>Vòm họng ở trẻ thường bị XH do ngậm nút vú có ma sát.</a:t>
              </a:r>
              <a:endParaRPr lang="en-US"/>
            </a:p>
          </p:txBody>
        </p:sp>
        <p:sp>
          <p:nvSpPr>
            <p:cNvPr id="2" name="Rectangle 1">
              <a:extLst>
                <a:ext uri="{FF2B5EF4-FFF2-40B4-BE49-F238E27FC236}">
                  <a16:creationId xmlns:a16="http://schemas.microsoft.com/office/drawing/2014/main" id="{F13C85F7-1276-4C0D-8770-064052FB27B4}"/>
                </a:ext>
              </a:extLst>
            </p:cNvPr>
            <p:cNvSpPr/>
            <p:nvPr/>
          </p:nvSpPr>
          <p:spPr>
            <a:xfrm>
              <a:off x="854043" y="4019789"/>
              <a:ext cx="3092513" cy="369332"/>
            </a:xfrm>
            <a:prstGeom prst="rect">
              <a:avLst/>
            </a:prstGeom>
          </p:spPr>
          <p:txBody>
            <a:bodyPr wrap="none">
              <a:spAutoFit/>
            </a:bodyPr>
            <a:lstStyle/>
            <a:p>
              <a:r>
                <a:rPr lang="vi-VN">
                  <a:latin typeface="arial" panose="020B0604020202020204" pitchFamily="34" charset="0"/>
                  <a:cs typeface="arial" panose="020B0604020202020204" pitchFamily="34" charset="0"/>
                </a:rPr>
                <a:t>Có XH kết mạc </a:t>
              </a:r>
              <a:r>
                <a:rPr lang="en-US">
                  <a:latin typeface="arial" panose="020B0604020202020204" pitchFamily="34" charset="0"/>
                  <a:cs typeface="arial" panose="020B0604020202020204" pitchFamily="34" charset="0"/>
                </a:rPr>
                <a:t>=&gt;TB trở lên</a:t>
              </a:r>
            </a:p>
          </p:txBody>
        </p:sp>
      </p:grpSp>
    </p:spTree>
    <p:extLst>
      <p:ext uri="{BB962C8B-B14F-4D97-AF65-F5344CB8AC3E}">
        <p14:creationId xmlns:p14="http://schemas.microsoft.com/office/powerpoint/2010/main" val="1425153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 </a:t>
            </a:r>
            <a:r>
              <a:rPr lang="en-US" b="1" err="1"/>
              <a:t>Chẩn</a:t>
            </a:r>
            <a:r>
              <a:rPr lang="en-US" b="1"/>
              <a:t> đoán</a:t>
            </a:r>
            <a:endParaRPr lang="en-US" dirty="0"/>
          </a:p>
        </p:txBody>
      </p:sp>
      <p:sp>
        <p:nvSpPr>
          <p:cNvPr id="3" name="Content Placeholder 2"/>
          <p:cNvSpPr>
            <a:spLocks noGrp="1"/>
          </p:cNvSpPr>
          <p:nvPr>
            <p:ph idx="1"/>
          </p:nvPr>
        </p:nvSpPr>
        <p:spPr>
          <a:xfrm>
            <a:off x="152400" y="731837"/>
            <a:ext cx="8839200" cy="6014352"/>
          </a:xfrm>
        </p:spPr>
        <p:txBody>
          <a:bodyPr>
            <a:normAutofit/>
          </a:bodyPr>
          <a:lstStyle/>
          <a:p>
            <a:r>
              <a:rPr lang="en-US">
                <a:latin typeface="calibri" panose="020F0502020204030204" pitchFamily="34" charset="0"/>
                <a:cs typeface="calibri" panose="020F0502020204030204" pitchFamily="34" charset="0"/>
              </a:rPr>
              <a:t>Xét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ban </a:t>
            </a:r>
            <a:r>
              <a:rPr lang="en-US" dirty="0" err="1">
                <a:latin typeface="calibri" panose="020F0502020204030204" pitchFamily="34" charset="0"/>
                <a:cs typeface="calibri" panose="020F0502020204030204" pitchFamily="34" charset="0"/>
              </a:rPr>
              <a:t>đầu</a:t>
            </a:r>
            <a:r>
              <a:rPr lang="en-US" sz="3200" dirty="0">
                <a:latin typeface="calibri" panose="020F0502020204030204" pitchFamily="34" charset="0"/>
                <a:cs typeface="calibri" panose="020F0502020204030204" pitchFamily="34" charset="0"/>
              </a:rPr>
              <a:t> </a:t>
            </a:r>
          </a:p>
          <a:p>
            <a:pPr lvl="1"/>
            <a:r>
              <a:rPr lang="en-US">
                <a:solidFill>
                  <a:srgbClr val="FFFF00"/>
                </a:solidFill>
                <a:highlight>
                  <a:srgbClr val="800000"/>
                </a:highlight>
                <a:latin typeface="calibri" panose="020F0502020204030204" pitchFamily="34" charset="0"/>
                <a:cs typeface="calibri" panose="020F0502020204030204" pitchFamily="34" charset="0"/>
              </a:rPr>
              <a:t>CTM đầy đủ (CBC), phết </a:t>
            </a:r>
            <a:r>
              <a:rPr lang="en-US" dirty="0" err="1">
                <a:solidFill>
                  <a:srgbClr val="FFFF00"/>
                </a:solidFill>
                <a:highlight>
                  <a:srgbClr val="800000"/>
                </a:highlight>
                <a:latin typeface="calibri" panose="020F0502020204030204" pitchFamily="34" charset="0"/>
                <a:cs typeface="calibri" panose="020F0502020204030204" pitchFamily="34" charset="0"/>
              </a:rPr>
              <a:t>máu</a:t>
            </a:r>
            <a:r>
              <a:rPr lang="en-US">
                <a:latin typeface="calibri" panose="020F0502020204030204" pitchFamily="34" charset="0"/>
                <a:cs typeface="calibri" panose="020F0502020204030204" pitchFamily="34" charset="0"/>
              </a:rPr>
              <a:t>, HC lưới</a:t>
            </a:r>
            <a:r>
              <a:rPr lang="vi-VN">
                <a:latin typeface="calibri" panose="020F0502020204030204" pitchFamily="34" charset="0"/>
                <a:cs typeface="calibri" panose="020F0502020204030204" pitchFamily="34" charset="0"/>
              </a:rPr>
              <a:t> </a:t>
            </a:r>
            <a:r>
              <a:rPr lang="vi-VN" sz="2200">
                <a:solidFill>
                  <a:srgbClr val="7030A0"/>
                </a:solidFill>
                <a:latin typeface="calibri" panose="020F0502020204030204" pitchFamily="34" charset="0"/>
                <a:cs typeface="calibri" panose="020F0502020204030204" pitchFamily="34" charset="0"/>
              </a:rPr>
              <a:t>(hỗ trợ thôi)</a:t>
            </a:r>
            <a:r>
              <a:rPr lang="en-US" strike="sngStrike">
                <a:latin typeface="calibri" panose="020F0502020204030204" pitchFamily="34" charset="0"/>
                <a:cs typeface="calibri" panose="020F0502020204030204" pitchFamily="34" charset="0"/>
              </a:rPr>
              <a:t>, Coombs </a:t>
            </a:r>
            <a:r>
              <a:rPr lang="vi-VN" strike="sngStrike">
                <a:latin typeface="calibri" panose="020F0502020204030204" pitchFamily="34" charset="0"/>
                <a:cs typeface="calibri" panose="020F0502020204030204" pitchFamily="34" charset="0"/>
              </a:rPr>
              <a:t>TT</a:t>
            </a:r>
            <a:r>
              <a:rPr lang="en-US" strike="sngStrike">
                <a:latin typeface="calibri" panose="020F0502020204030204" pitchFamily="34" charset="0"/>
                <a:cs typeface="calibri" panose="020F0502020204030204" pitchFamily="34" charset="0"/>
              </a:rPr>
              <a:t>, </a:t>
            </a:r>
            <a:r>
              <a:rPr lang="en-US" strike="sngStrike" dirty="0" err="1">
                <a:latin typeface="calibri" panose="020F0502020204030204" pitchFamily="34" charset="0"/>
                <a:cs typeface="calibri" panose="020F0502020204030204" pitchFamily="34" charset="0"/>
              </a:rPr>
              <a:t>định</a:t>
            </a:r>
            <a:r>
              <a:rPr lang="en-US" strike="sngStrike" dirty="0">
                <a:latin typeface="calibri" panose="020F0502020204030204" pitchFamily="34" charset="0"/>
                <a:cs typeface="calibri" panose="020F0502020204030204" pitchFamily="34" charset="0"/>
              </a:rPr>
              <a:t> </a:t>
            </a:r>
            <a:r>
              <a:rPr lang="en-US" strike="sngStrike" err="1">
                <a:latin typeface="calibri" panose="020F0502020204030204" pitchFamily="34" charset="0"/>
                <a:cs typeface="calibri" panose="020F0502020204030204" pitchFamily="34" charset="0"/>
              </a:rPr>
              <a:t>lượng</a:t>
            </a:r>
            <a:r>
              <a:rPr lang="en-US" strike="sngStrike">
                <a:latin typeface="calibri" panose="020F0502020204030204" pitchFamily="34" charset="0"/>
                <a:cs typeface="calibri" panose="020F0502020204030204" pitchFamily="34" charset="0"/>
              </a:rPr>
              <a:t> KT miễn dịch </a:t>
            </a:r>
            <a:r>
              <a:rPr lang="en-US" sz="2200">
                <a:solidFill>
                  <a:srgbClr val="7030A0"/>
                </a:solidFill>
                <a:latin typeface="calibri" panose="020F0502020204030204" pitchFamily="34" charset="0"/>
                <a:cs typeface="calibri" panose="020F0502020204030204" pitchFamily="34" charset="0"/>
              </a:rPr>
              <a:t>(2 cái sau </a:t>
            </a:r>
            <a:r>
              <a:rPr lang="vi-VN" sz="2200">
                <a:solidFill>
                  <a:srgbClr val="7030A0"/>
                </a:solidFill>
                <a:latin typeface="calibri" panose="020F0502020204030204" pitchFamily="34" charset="0"/>
                <a:cs typeface="calibri" panose="020F0502020204030204" pitchFamily="34" charset="0"/>
              </a:rPr>
              <a:t>để NC thôi</a:t>
            </a:r>
            <a:r>
              <a:rPr lang="en-US" sz="2200">
                <a:solidFill>
                  <a:srgbClr val="7030A0"/>
                </a:solidFill>
                <a:latin typeface="calibri" panose="020F0502020204030204" pitchFamily="34" charset="0"/>
                <a:cs typeface="calibri" panose="020F0502020204030204" pitchFamily="34" charset="0"/>
              </a:rPr>
              <a:t>)</a:t>
            </a:r>
            <a:r>
              <a:rPr lang="en-US" sz="1900">
                <a:solidFill>
                  <a:srgbClr val="7030A0"/>
                </a:solidFill>
                <a:latin typeface="calibri" panose="020F0502020204030204" pitchFamily="34" charset="0"/>
                <a:cs typeface="calibri" panose="020F0502020204030204" pitchFamily="34" charset="0"/>
              </a:rPr>
              <a:t>.</a:t>
            </a:r>
            <a:endParaRPr lang="en-US" dirty="0">
              <a:solidFill>
                <a:srgbClr val="7030A0"/>
              </a:solidFill>
              <a:latin typeface="calibri" panose="020F0502020204030204" pitchFamily="34" charset="0"/>
              <a:cs typeface="calibri" panose="020F0502020204030204" pitchFamily="34" charset="0"/>
            </a:endParaRPr>
          </a:p>
          <a:p>
            <a:pPr lvl="1"/>
            <a:r>
              <a:rPr lang="vi-VN">
                <a:latin typeface="calibri" panose="020F0502020204030204" pitchFamily="34" charset="0"/>
                <a:cs typeface="calibri" panose="020F0502020204030204" pitchFamily="34" charset="0"/>
              </a:rPr>
              <a:t>XH </a:t>
            </a:r>
            <a:r>
              <a:rPr lang="en-US">
                <a:latin typeface="calibri" panose="020F0502020204030204" pitchFamily="34" charset="0"/>
                <a:cs typeface="calibri" panose="020F0502020204030204" pitchFamily="34" charset="0"/>
              </a:rPr>
              <a:t>nặng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TC </a:t>
            </a:r>
            <a:r>
              <a:rPr lang="en-US">
                <a:latin typeface="calibri" panose="020F0502020204030204" pitchFamily="34" charset="0"/>
                <a:cs typeface="calibri" panose="020F0502020204030204" pitchFamily="34" charset="0"/>
              </a:rPr>
              <a:t>nặng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&lt;10x10</a:t>
            </a:r>
            <a:r>
              <a:rPr lang="en-US" baseline="30000" dirty="0">
                <a:latin typeface="calibri" panose="020F0502020204030204" pitchFamily="34" charset="0"/>
                <a:cs typeface="calibri" panose="020F0502020204030204" pitchFamily="34" charset="0"/>
              </a:rPr>
              <a:t>9</a:t>
            </a:r>
            <a:r>
              <a:rPr lang="en-US" dirty="0">
                <a:latin typeface="calibri" panose="020F0502020204030204" pitchFamily="34" charset="0"/>
                <a:cs typeface="calibri" panose="020F0502020204030204" pitchFamily="34" charset="0"/>
              </a:rPr>
              <a:t>/L </a:t>
            </a:r>
            <a:r>
              <a:rPr lang="en-US" dirty="0" err="1">
                <a:latin typeface="calibri" panose="020F0502020204030204" pitchFamily="34" charset="0"/>
                <a:cs typeface="calibri" panose="020F0502020204030204" pitchFamily="34" charset="0"/>
              </a:rPr>
              <a:t>thì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chảy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mũi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gặp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 15x10</a:t>
            </a:r>
            <a:r>
              <a:rPr lang="en-US" baseline="30000" dirty="0">
                <a:latin typeface="calibri" panose="020F0502020204030204" pitchFamily="34" charset="0"/>
                <a:cs typeface="calibri" panose="020F0502020204030204" pitchFamily="34" charset="0"/>
              </a:rPr>
              <a:t>9</a:t>
            </a:r>
            <a:r>
              <a:rPr lang="en-US" dirty="0">
                <a:latin typeface="calibri" panose="020F0502020204030204" pitchFamily="34" charset="0"/>
                <a:cs typeface="calibri" panose="020F0502020204030204" pitchFamily="34" charset="0"/>
              </a:rPr>
              <a:t>/L; </a:t>
            </a:r>
            <a:r>
              <a:rPr lang="en-US" dirty="0">
                <a:highlight>
                  <a:srgbClr val="FFFF00"/>
                </a:highlight>
                <a:latin typeface="calibri" panose="020F0502020204030204" pitchFamily="34" charset="0"/>
                <a:cs typeface="calibri" panose="020F0502020204030204" pitchFamily="34" charset="0"/>
              </a:rPr>
              <a:t>86</a:t>
            </a:r>
            <a:r>
              <a:rPr lang="en-US">
                <a:highlight>
                  <a:srgbClr val="FFFF00"/>
                </a:highlight>
                <a:latin typeface="calibri" panose="020F0502020204030204" pitchFamily="34" charset="0"/>
                <a:cs typeface="calibri" panose="020F0502020204030204" pitchFamily="34" charset="0"/>
              </a:rPr>
              <a:t>% </a:t>
            </a:r>
            <a:r>
              <a:rPr lang="vi-VN">
                <a:highlight>
                  <a:srgbClr val="FFFF00"/>
                </a:highlight>
                <a:latin typeface="calibri" panose="020F0502020204030204" pitchFamily="34" charset="0"/>
                <a:cs typeface="calibri" panose="020F0502020204030204" pitchFamily="34" charset="0"/>
              </a:rPr>
              <a:t>XH </a:t>
            </a:r>
            <a:r>
              <a:rPr lang="en-US">
                <a:highlight>
                  <a:srgbClr val="FFFF00"/>
                </a:highlight>
                <a:latin typeface="calibri" panose="020F0502020204030204" pitchFamily="34" charset="0"/>
                <a:cs typeface="calibri" panose="020F0502020204030204" pitchFamily="34" charset="0"/>
              </a:rPr>
              <a:t>niêm </a:t>
            </a:r>
            <a:r>
              <a:rPr lang="en-US" dirty="0" err="1">
                <a:highlight>
                  <a:srgbClr val="FFFF00"/>
                </a:highlight>
                <a:latin typeface="calibri" panose="020F0502020204030204" pitchFamily="34" charset="0"/>
                <a:cs typeface="calibri" panose="020F0502020204030204" pitchFamily="34" charset="0"/>
              </a:rPr>
              <a:t>mạc</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nặng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có</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tiểu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cầu</a:t>
            </a:r>
            <a:r>
              <a:rPr lang="en-US" dirty="0">
                <a:highlight>
                  <a:srgbClr val="FFFF00"/>
                </a:highlight>
                <a:latin typeface="calibri" panose="020F0502020204030204" pitchFamily="34" charset="0"/>
                <a:cs typeface="calibri" panose="020F0502020204030204" pitchFamily="34" charset="0"/>
              </a:rPr>
              <a:t> &lt; 20x10</a:t>
            </a:r>
            <a:r>
              <a:rPr lang="en-US" baseline="30000" dirty="0">
                <a:highlight>
                  <a:srgbClr val="FFFF00"/>
                </a:highlight>
                <a:latin typeface="calibri" panose="020F0502020204030204" pitchFamily="34" charset="0"/>
                <a:cs typeface="calibri" panose="020F0502020204030204" pitchFamily="34" charset="0"/>
              </a:rPr>
              <a:t>9</a:t>
            </a:r>
            <a:r>
              <a:rPr lang="en-US">
                <a:highlight>
                  <a:srgbClr val="FFFF00"/>
                </a:highlight>
                <a:latin typeface="calibri" panose="020F0502020204030204" pitchFamily="34" charset="0"/>
                <a:cs typeface="calibri" panose="020F0502020204030204" pitchFamily="34" charset="0"/>
              </a:rPr>
              <a:t>/L</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Tuy </a:t>
            </a:r>
            <a:r>
              <a:rPr lang="en-US" dirty="0" err="1">
                <a:latin typeface="calibri" panose="020F0502020204030204" pitchFamily="34" charset="0"/>
                <a:cs typeface="calibri" panose="020F0502020204030204" pitchFamily="34" charset="0"/>
              </a:rPr>
              <a:t>nhiên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lưu</a:t>
            </a:r>
            <a:r>
              <a:rPr lang="en-US" dirty="0">
                <a:latin typeface="calibri" panose="020F0502020204030204" pitchFamily="34" charset="0"/>
                <a:cs typeface="calibri" panose="020F0502020204030204" pitchFamily="34" charset="0"/>
              </a:rPr>
              <a:t> ý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lượng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lượng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từ</a:t>
            </a:r>
            <a:r>
              <a:rPr lang="en-US">
                <a:latin typeface="calibri" panose="020F0502020204030204" pitchFamily="34" charset="0"/>
                <a:cs typeface="calibri" panose="020F0502020204030204" pitchFamily="34" charset="0"/>
              </a:rPr>
              <a:t> 16- </a:t>
            </a:r>
            <a:r>
              <a:rPr lang="en-US" dirty="0">
                <a:latin typeface="calibri" panose="020F0502020204030204" pitchFamily="34" charset="0"/>
                <a:cs typeface="calibri" panose="020F0502020204030204" pitchFamily="34" charset="0"/>
              </a:rPr>
              <a:t>24 x10</a:t>
            </a:r>
            <a:r>
              <a:rPr lang="en-US" baseline="30000" dirty="0">
                <a:latin typeface="calibri" panose="020F0502020204030204" pitchFamily="34" charset="0"/>
                <a:cs typeface="calibri" panose="020F0502020204030204" pitchFamily="34" charset="0"/>
              </a:rPr>
              <a:t>9</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trên</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BN </a:t>
            </a:r>
            <a:r>
              <a:rPr lang="en-US">
                <a:latin typeface="calibri" panose="020F0502020204030204" pitchFamily="34" charset="0"/>
                <a:cs typeface="calibri" panose="020F0502020204030204" pitchFamily="34" charset="0"/>
              </a:rPr>
              <a:t>xuất huyết niêm </a:t>
            </a:r>
            <a:r>
              <a:rPr lang="en-US" dirty="0" err="1">
                <a:latin typeface="calibri" panose="020F0502020204030204" pitchFamily="34" charset="0"/>
                <a:cs typeface="calibri" panose="020F0502020204030204" pitchFamily="34" charset="0"/>
              </a:rPr>
              <a:t>mạc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nặng</a:t>
            </a:r>
            <a:r>
              <a:rPr lang="en-US" dirty="0">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MPV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trung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bình</a:t>
            </a:r>
            <a:r>
              <a:rPr lang="en-US" dirty="0">
                <a:latin typeface="calibri" panose="020F0502020204030204" pitchFamily="34" charset="0"/>
                <a:cs typeface="calibri" panose="020F0502020204030204" pitchFamily="34" charset="0"/>
              </a:rPr>
              <a:t> to</a:t>
            </a:r>
            <a:r>
              <a:rPr lang="en-US">
                <a:latin typeface="calibri" panose="020F0502020204030204" pitchFamily="34" charset="0"/>
                <a:cs typeface="calibri" panose="020F0502020204030204" pitchFamily="34" charset="0"/>
              </a:rPr>
              <a:t>. Hồng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đều</a:t>
            </a:r>
            <a:r>
              <a:rPr lang="en-US">
                <a:latin typeface="calibri" panose="020F0502020204030204" pitchFamily="34" charset="0"/>
                <a:cs typeface="calibri" panose="020F0502020204030204" pitchFamily="34" charset="0"/>
              </a:rPr>
              <a:t> bình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lượng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Đôi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khi</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XH </a:t>
            </a:r>
            <a:r>
              <a:rPr lang="en-US">
                <a:latin typeface="calibri" panose="020F0502020204030204" pitchFamily="34" charset="0"/>
                <a:cs typeface="calibri" panose="020F0502020204030204" pitchFamily="34" charset="0"/>
              </a:rPr>
              <a:t>nặng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Hb</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FCE627C-34DF-4AE9-B7A5-395AFB05B4FD}"/>
              </a:ext>
            </a:extLst>
          </p:cNvPr>
          <p:cNvSpPr/>
          <p:nvPr/>
        </p:nvSpPr>
        <p:spPr>
          <a:xfrm>
            <a:off x="3810000" y="731837"/>
            <a:ext cx="4724400" cy="584775"/>
          </a:xfrm>
          <a:prstGeom prst="rect">
            <a:avLst/>
          </a:prstGeom>
        </p:spPr>
        <p:txBody>
          <a:bodyPr wrap="square">
            <a:spAutoFit/>
          </a:bodyPr>
          <a:lstStyle/>
          <a:p>
            <a:r>
              <a:rPr lang="vi-VN" sz="1600">
                <a:solidFill>
                  <a:srgbClr val="00B050"/>
                </a:solidFill>
              </a:rPr>
              <a:t>Phết máu phải làm để đảm bảo ko có TB lạ vì CBC chỉ nói lên số lượng RBC, WBC bình thường</a:t>
            </a:r>
            <a:endParaRPr lang="en-US" sz="1600">
              <a:solidFill>
                <a:srgbClr val="00B050"/>
              </a:solidFill>
            </a:endParaRPr>
          </a:p>
        </p:txBody>
      </p:sp>
    </p:spTree>
    <p:extLst>
      <p:ext uri="{BB962C8B-B14F-4D97-AF65-F5344CB8AC3E}">
        <p14:creationId xmlns:p14="http://schemas.microsoft.com/office/powerpoint/2010/main" val="252506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 </a:t>
            </a:r>
            <a:r>
              <a:rPr lang="en-US" b="1" err="1"/>
              <a:t>Chẩn</a:t>
            </a:r>
            <a:r>
              <a:rPr lang="en-US" b="1"/>
              <a:t> đoán</a:t>
            </a:r>
            <a:endParaRPr lang="en-US" dirty="0"/>
          </a:p>
        </p:txBody>
      </p:sp>
      <p:sp>
        <p:nvSpPr>
          <p:cNvPr id="3" name="Content Placeholder 2"/>
          <p:cNvSpPr>
            <a:spLocks noGrp="1"/>
          </p:cNvSpPr>
          <p:nvPr>
            <p:ph idx="1"/>
          </p:nvPr>
        </p:nvSpPr>
        <p:spPr>
          <a:xfrm>
            <a:off x="0" y="609600"/>
            <a:ext cx="9144000" cy="6136589"/>
          </a:xfrm>
        </p:spPr>
        <p:txBody>
          <a:bodyPr>
            <a:normAutofit fontScale="92500" lnSpcReduction="20000"/>
          </a:bodyPr>
          <a:lstStyle/>
          <a:p>
            <a:pPr>
              <a:lnSpc>
                <a:spcPct val="120000"/>
              </a:lnSpc>
              <a:spcBef>
                <a:spcPts val="0"/>
              </a:spcBef>
            </a:pP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hỗ</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trợ</a:t>
            </a:r>
            <a:r>
              <a:rPr lang="en-US" dirty="0">
                <a:latin typeface="calibri" panose="020F0502020204030204" pitchFamily="34" charset="0"/>
                <a:cs typeface="calibri" panose="020F0502020204030204" pitchFamily="34" charset="0"/>
              </a:rPr>
              <a:t> </a:t>
            </a:r>
            <a:endParaRPr lang="en-US" sz="3600" dirty="0">
              <a:latin typeface="calibri" panose="020F0502020204030204" pitchFamily="34" charset="0"/>
              <a:cs typeface="calibri" panose="020F0502020204030204" pitchFamily="34" charset="0"/>
            </a:endParaRPr>
          </a:p>
          <a:p>
            <a:pPr lvl="1">
              <a:lnSpc>
                <a:spcPct val="120000"/>
              </a:lnSpc>
              <a:spcBef>
                <a:spcPts val="0"/>
              </a:spcBef>
            </a:pPr>
            <a:r>
              <a:rPr lang="vi-VN">
                <a:latin typeface="calibri" panose="020F0502020204030204" pitchFamily="34" charset="0"/>
                <a:cs typeface="calibri" panose="020F0502020204030204" pitchFamily="34" charset="0"/>
              </a:rPr>
              <a:t>CĐ: </a:t>
            </a:r>
            <a:r>
              <a:rPr lang="en-US">
                <a:latin typeface="calibri" panose="020F0502020204030204" pitchFamily="34" charset="0"/>
                <a:cs typeface="calibri" panose="020F0502020204030204" pitchFamily="34" charset="0"/>
              </a:rPr>
              <a:t>khi </a:t>
            </a:r>
            <a:r>
              <a:rPr lang="en-US" err="1">
                <a:latin typeface="calibri" panose="020F0502020204030204" pitchFamily="34" charset="0"/>
                <a:cs typeface="calibri" panose="020F0502020204030204" pitchFamily="34" charset="0"/>
              </a:rPr>
              <a:t>bệnh</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đáp</a:t>
            </a:r>
            <a:r>
              <a:rPr lang="en-US">
                <a:latin typeface="calibri" panose="020F0502020204030204" pitchFamily="34" charset="0"/>
                <a:cs typeface="calibri" panose="020F0502020204030204" pitchFamily="34" charset="0"/>
              </a:rPr>
              <a:t> ứng, </a:t>
            </a:r>
            <a:r>
              <a:rPr lang="en-US" dirty="0" err="1">
                <a:latin typeface="calibri" panose="020F0502020204030204" pitchFamily="34" charset="0"/>
                <a:cs typeface="calibri" panose="020F0502020204030204" pitchFamily="34" charset="0"/>
              </a:rPr>
              <a:t>kéo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dài</a:t>
            </a:r>
            <a:r>
              <a:rPr lang="en-US" dirty="0">
                <a:latin typeface="calibri" panose="020F0502020204030204" pitchFamily="34" charset="0"/>
                <a:cs typeface="calibri" panose="020F0502020204030204" pitchFamily="34" charset="0"/>
              </a:rPr>
              <a:t> hay </a:t>
            </a:r>
            <a:r>
              <a:rPr lang="en-US" err="1">
                <a:latin typeface="calibri" panose="020F0502020204030204" pitchFamily="34" charset="0"/>
                <a:cs typeface="calibri" panose="020F0502020204030204" pitchFamily="34" charset="0"/>
              </a:rPr>
              <a:t>mạn</a:t>
            </a:r>
            <a:r>
              <a:rPr lang="en-US">
                <a:latin typeface="calibri" panose="020F0502020204030204" pitchFamily="34" charset="0"/>
                <a:cs typeface="calibri" panose="020F0502020204030204" pitchFamily="34" charset="0"/>
              </a:rPr>
              <a:t> tính</a:t>
            </a:r>
            <a:r>
              <a:rPr lang="vi-VN">
                <a:latin typeface="calibri" panose="020F0502020204030204" pitchFamily="34" charset="0"/>
                <a:cs typeface="calibri" panose="020F0502020204030204" pitchFamily="34" charset="0"/>
              </a:rPr>
              <a:t> </a:t>
            </a:r>
            <a:r>
              <a:rPr lang="vi-VN" sz="2400">
                <a:solidFill>
                  <a:srgbClr val="00B050"/>
                </a:solidFill>
                <a:latin typeface="calibri" panose="020F0502020204030204" pitchFamily="34" charset="0"/>
                <a:cs typeface="calibri" panose="020F0502020204030204" pitchFamily="34" charset="0"/>
              </a:rPr>
              <a:t>OR LS gợi ý</a:t>
            </a:r>
          </a:p>
          <a:p>
            <a:pPr lvl="1">
              <a:lnSpc>
                <a:spcPct val="120000"/>
              </a:lnSpc>
              <a:spcBef>
                <a:spcPts val="0"/>
              </a:spcBef>
            </a:pPr>
            <a:r>
              <a:rPr lang="en-US">
                <a:latin typeface="calibri" panose="020F0502020204030204" pitchFamily="34" charset="0"/>
                <a:cs typeface="calibri" panose="020F0502020204030204" pitchFamily="34" charset="0"/>
              </a:rPr>
              <a:t>Các </a:t>
            </a: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hỗ</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thường</a:t>
            </a:r>
            <a:r>
              <a:rPr lang="en-US" dirty="0">
                <a:latin typeface="calibri" panose="020F0502020204030204" pitchFamily="34" charset="0"/>
                <a:cs typeface="calibri" panose="020F0502020204030204" pitchFamily="34" charset="0"/>
              </a:rPr>
              <a:t> qui</a:t>
            </a:r>
            <a:endParaRPr lang="en-US" sz="3200" dirty="0">
              <a:latin typeface="calibri" panose="020F0502020204030204" pitchFamily="34" charset="0"/>
              <a:cs typeface="calibri" panose="020F0502020204030204" pitchFamily="34" charset="0"/>
            </a:endParaRPr>
          </a:p>
          <a:p>
            <a:pPr lvl="2">
              <a:lnSpc>
                <a:spcPct val="120000"/>
              </a:lnSpc>
              <a:spcBef>
                <a:spcPts val="0"/>
              </a:spcBef>
            </a:pPr>
            <a:r>
              <a:rPr lang="en-US" b="1" dirty="0" err="1">
                <a:latin typeface="calibri" panose="020F0502020204030204" pitchFamily="34" charset="0"/>
                <a:cs typeface="calibri" panose="020F0502020204030204" pitchFamily="34" charset="0"/>
              </a:rPr>
              <a:t>Sàng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lọc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bệnh</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tự</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miễn</a:t>
            </a:r>
            <a:r>
              <a:rPr lang="en-US" dirty="0">
                <a:latin typeface="calibri" panose="020F0502020204030204" pitchFamily="34" charset="0"/>
                <a:cs typeface="calibri" panose="020F0502020204030204" pitchFamily="34" charset="0"/>
              </a:rPr>
              <a:t>: ANA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anti –double –stranded DNA</a:t>
            </a:r>
            <a:r>
              <a:rPr lang="en-US">
                <a:latin typeface="calibri" panose="020F0502020204030204" pitchFamily="34" charset="0"/>
                <a:cs typeface="calibri" panose="020F0502020204030204" pitchFamily="34" charset="0"/>
              </a:rPr>
              <a:t>, RA</a:t>
            </a:r>
            <a:endParaRPr lang="vi-VN">
              <a:latin typeface="calibri" panose="020F0502020204030204" pitchFamily="34" charset="0"/>
              <a:cs typeface="calibri" panose="020F0502020204030204" pitchFamily="34" charset="0"/>
            </a:endParaRPr>
          </a:p>
          <a:p>
            <a:pPr lvl="2">
              <a:lnSpc>
                <a:spcPct val="120000"/>
              </a:lnSpc>
              <a:spcBef>
                <a:spcPts val="0"/>
              </a:spcBef>
            </a:pPr>
            <a:r>
              <a:rPr lang="en-US" b="1">
                <a:latin typeface="calibri" panose="020F0502020204030204" pitchFamily="34" charset="0"/>
                <a:cs typeface="calibri" panose="020F0502020204030204" pitchFamily="34" charset="0"/>
              </a:rPr>
              <a:t>Sàng </a:t>
            </a:r>
            <a:r>
              <a:rPr lang="en-US" b="1" dirty="0" err="1">
                <a:latin typeface="calibri" panose="020F0502020204030204" pitchFamily="34" charset="0"/>
                <a:cs typeface="calibri" panose="020F0502020204030204" pitchFamily="34" charset="0"/>
              </a:rPr>
              <a:t>lọc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tuyến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giáp</a:t>
            </a:r>
            <a:r>
              <a:rPr lang="en-US" dirty="0">
                <a:latin typeface="calibri" panose="020F0502020204030204" pitchFamily="34" charset="0"/>
                <a:cs typeface="calibri" panose="020F0502020204030204" pitchFamily="34" charset="0"/>
              </a:rPr>
              <a:t> (TSH,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giáp</a:t>
            </a:r>
            <a:r>
              <a:rPr lang="en-US" dirty="0">
                <a:latin typeface="calibri" panose="020F0502020204030204" pitchFamily="34" charset="0"/>
                <a:cs typeface="calibri" panose="020F0502020204030204" pitchFamily="34" charset="0"/>
              </a:rPr>
              <a:t>)</a:t>
            </a:r>
          </a:p>
          <a:p>
            <a:pPr lvl="2">
              <a:lnSpc>
                <a:spcPct val="120000"/>
              </a:lnSpc>
              <a:spcBef>
                <a:spcPts val="0"/>
              </a:spcBef>
            </a:pPr>
            <a:r>
              <a:rPr lang="en-US" dirty="0" err="1">
                <a:latin typeface="calibri" panose="020F0502020204030204" pitchFamily="34" charset="0"/>
                <a:cs typeface="calibri" panose="020F0502020204030204" pitchFamily="34" charset="0"/>
              </a:rPr>
              <a:t>Antiphospholipid</a:t>
            </a:r>
            <a:r>
              <a:rPr lang="en-US" dirty="0">
                <a:latin typeface="calibri" panose="020F0502020204030204" pitchFamily="34" charset="0"/>
                <a:cs typeface="calibri" panose="020F0502020204030204" pitchFamily="34" charset="0"/>
              </a:rPr>
              <a:t> antibodies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lupus anticoagulant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kéo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kèm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hay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khối</a:t>
            </a:r>
            <a:r>
              <a:rPr lang="en-US" dirty="0">
                <a:latin typeface="calibri" panose="020F0502020204030204" pitchFamily="34" charset="0"/>
                <a:cs typeface="calibri" panose="020F0502020204030204" pitchFamily="34" charset="0"/>
              </a:rPr>
              <a:t>.</a:t>
            </a:r>
          </a:p>
          <a:p>
            <a:pPr lvl="2">
              <a:lnSpc>
                <a:spcPct val="120000"/>
              </a:lnSpc>
              <a:spcBef>
                <a:spcPts val="0"/>
              </a:spcBef>
            </a:pPr>
            <a:r>
              <a:rPr lang="en-US" dirty="0">
                <a:latin typeface="calibri" panose="020F0502020204030204" pitchFamily="34" charset="0"/>
                <a:cs typeface="calibri" panose="020F0502020204030204" pitchFamily="34" charset="0"/>
              </a:rPr>
              <a:t>PCR </a:t>
            </a:r>
            <a:r>
              <a:rPr lang="en-US" dirty="0" err="1">
                <a:latin typeface="calibri" panose="020F0502020204030204" pitchFamily="34" charset="0"/>
                <a:cs typeface="calibri" panose="020F0502020204030204" pitchFamily="34" charset="0"/>
              </a:rPr>
              <a:t>chẩn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đoán</a:t>
            </a:r>
            <a:r>
              <a:rPr lang="en-US" dirty="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EBV,</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CMV</a:t>
            </a:r>
            <a:r>
              <a:rPr lang="en-US" dirty="0">
                <a:latin typeface="calibri" panose="020F0502020204030204" pitchFamily="34" charset="0"/>
                <a:cs typeface="calibri" panose="020F0502020204030204" pitchFamily="34" charset="0"/>
              </a:rPr>
              <a:t>, HIV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parvovirus.</a:t>
            </a:r>
          </a:p>
          <a:p>
            <a:pPr lvl="2">
              <a:lnSpc>
                <a:spcPct val="120000"/>
              </a:lnSpc>
              <a:spcBef>
                <a:spcPts val="0"/>
              </a:spcBef>
            </a:pPr>
            <a:r>
              <a:rPr lang="en-US" dirty="0" err="1">
                <a:latin typeface="calibri" panose="020F0502020204030204" pitchFamily="34" charset="0"/>
                <a:cs typeface="calibri" panose="020F0502020204030204" pitchFamily="34" charset="0"/>
              </a:rPr>
              <a:t>Xét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H.pylori</a:t>
            </a:r>
            <a:r>
              <a:rPr lang="en-US" dirty="0">
                <a:latin typeface="calibri" panose="020F0502020204030204" pitchFamily="34" charset="0"/>
                <a:cs typeface="calibri" panose="020F0502020204030204" pitchFamily="34" charset="0"/>
              </a:rPr>
              <a:t> </a:t>
            </a:r>
          </a:p>
          <a:p>
            <a:pPr lvl="2">
              <a:lnSpc>
                <a:spcPct val="120000"/>
              </a:lnSpc>
              <a:spcBef>
                <a:spcPts val="0"/>
              </a:spcBef>
            </a:pPr>
            <a:r>
              <a:rPr lang="en-US" b="1" dirty="0" err="1">
                <a:latin typeface="calibri" panose="020F0502020204030204" pitchFamily="34" charset="0"/>
                <a:cs typeface="calibri" panose="020F0502020204030204" pitchFamily="34" charset="0"/>
              </a:rPr>
              <a:t>Tủy</a:t>
            </a:r>
            <a:r>
              <a:rPr lang="en-US" b="1" dirty="0">
                <a:latin typeface="calibri" panose="020F0502020204030204" pitchFamily="34" charset="0"/>
                <a:cs typeface="calibri" panose="020F0502020204030204" pitchFamily="34" charset="0"/>
              </a:rPr>
              <a:t> </a:t>
            </a:r>
            <a:r>
              <a:rPr lang="en-US" b="1" err="1">
                <a:latin typeface="calibri" panose="020F0502020204030204" pitchFamily="34" charset="0"/>
                <a:cs typeface="calibri" panose="020F0502020204030204" pitchFamily="34" charset="0"/>
              </a:rPr>
              <a:t>đồ</a:t>
            </a:r>
            <a:r>
              <a:rPr lang="en-US" b="1">
                <a:latin typeface="calibri" panose="020F0502020204030204" pitchFamily="34" charset="0"/>
                <a:cs typeface="calibri" panose="020F0502020204030204" pitchFamily="34" charset="0"/>
              </a:rPr>
              <a:t> (xem </a:t>
            </a:r>
            <a:r>
              <a:rPr lang="en-US" b="1" err="1">
                <a:latin typeface="calibri" panose="020F0502020204030204" pitchFamily="34" charset="0"/>
                <a:cs typeface="calibri" panose="020F0502020204030204" pitchFamily="34" charset="0"/>
              </a:rPr>
              <a:t>thêm</a:t>
            </a:r>
            <a:r>
              <a:rPr lang="en-US" b="1">
                <a:latin typeface="calibri" panose="020F0502020204030204" pitchFamily="34" charset="0"/>
                <a:cs typeface="calibri" panose="020F0502020204030204" pitchFamily="34" charset="0"/>
              </a:rPr>
              <a:t> </a:t>
            </a:r>
            <a:r>
              <a:rPr lang="vi-VN" b="1">
                <a:latin typeface="calibri" panose="020F0502020204030204" pitchFamily="34" charset="0"/>
                <a:cs typeface="calibri" panose="020F0502020204030204" pitchFamily="34" charset="0"/>
              </a:rPr>
              <a:t>CĐ </a:t>
            </a:r>
            <a:r>
              <a:rPr lang="en-US" b="1">
                <a:latin typeface="calibri" panose="020F0502020204030204" pitchFamily="34" charset="0"/>
                <a:cs typeface="calibri" panose="020F0502020204030204" pitchFamily="34" charset="0"/>
              </a:rPr>
              <a:t>tủy </a:t>
            </a:r>
            <a:r>
              <a:rPr lang="en-US" b="1" dirty="0" err="1">
                <a:latin typeface="calibri" panose="020F0502020204030204" pitchFamily="34" charset="0"/>
                <a:cs typeface="calibri" panose="020F0502020204030204" pitchFamily="34" charset="0"/>
              </a:rPr>
              <a:t>đồ</a:t>
            </a:r>
            <a:r>
              <a:rPr lang="en-US" b="1" dirty="0">
                <a:latin typeface="calibri" panose="020F0502020204030204" pitchFamily="34" charset="0"/>
                <a:cs typeface="calibri" panose="020F0502020204030204" pitchFamily="34" charset="0"/>
              </a:rPr>
              <a:t> ở </a:t>
            </a:r>
            <a:r>
              <a:rPr lang="en-US" b="1" dirty="0" err="1">
                <a:latin typeface="calibri" panose="020F0502020204030204" pitchFamily="34" charset="0"/>
                <a:cs typeface="calibri" panose="020F0502020204030204" pitchFamily="34" charset="0"/>
              </a:rPr>
              <a:t>trên</a:t>
            </a:r>
            <a:r>
              <a:rPr lang="en-US" b="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BN ko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lâm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được</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Tx </a:t>
            </a:r>
            <a:r>
              <a:rPr lang="en-US">
                <a:latin typeface="calibri" panose="020F0502020204030204" pitchFamily="34" charset="0"/>
                <a:cs typeface="calibri" panose="020F0502020204030204" pitchFamily="34" charset="0"/>
              </a:rPr>
              <a:t>glucocorticoids</a:t>
            </a:r>
            <a:r>
              <a:rPr lang="en-US" dirty="0">
                <a:latin typeface="calibri" panose="020F0502020204030204" pitchFamily="34" charset="0"/>
                <a:cs typeface="calibri" panose="020F0502020204030204" pitchFamily="34" charset="0"/>
              </a:rPr>
              <a:t>, IVIG, </a:t>
            </a:r>
            <a:r>
              <a:rPr lang="en-US">
                <a:latin typeface="calibri" panose="020F0502020204030204" pitchFamily="34" charset="0"/>
                <a:cs typeface="calibri" panose="020F0502020204030204" pitchFamily="34" charset="0"/>
              </a:rPr>
              <a:t>hay anti-</a:t>
            </a:r>
            <a:r>
              <a:rPr lang="vi-VN">
                <a:latin typeface="calibri" panose="020F0502020204030204" pitchFamily="34" charset="0"/>
                <a:cs typeface="calibri" panose="020F0502020204030204" pitchFamily="34" charset="0"/>
              </a:rPr>
              <a:t>D.</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Diễn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những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thay</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đổi</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hạch</a:t>
            </a:r>
            <a:r>
              <a:rPr lang="en-US" dirty="0">
                <a:latin typeface="calibri" panose="020F0502020204030204" pitchFamily="34" charset="0"/>
                <a:cs typeface="calibri" panose="020F0502020204030204" pitchFamily="34" charset="0"/>
              </a:rPr>
              <a:t> to, </a:t>
            </a:r>
            <a:r>
              <a:rPr lang="en-US" dirty="0" err="1">
                <a:latin typeface="calibri" panose="020F0502020204030204" pitchFamily="34" charset="0"/>
                <a:cs typeface="calibri" panose="020F0502020204030204" pitchFamily="34" charset="0"/>
              </a:rPr>
              <a:t>gan</a:t>
            </a:r>
            <a:r>
              <a:rPr lang="en-US" dirty="0">
                <a:latin typeface="calibri" panose="020F0502020204030204" pitchFamily="34" charset="0"/>
                <a:cs typeface="calibri" panose="020F0502020204030204" pitchFamily="34" charset="0"/>
              </a:rPr>
              <a:t> to,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to, </a:t>
            </a:r>
            <a:r>
              <a:rPr lang="en-US" dirty="0" err="1">
                <a:latin typeface="calibri" panose="020F0502020204030204" pitchFamily="34" charset="0"/>
                <a:cs typeface="calibri" panose="020F0502020204030204" pitchFamily="34" charset="0"/>
              </a:rPr>
              <a:t>sốt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xương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 BC </a:t>
            </a:r>
            <a:r>
              <a:rPr lang="en-US">
                <a:latin typeface="calibri" panose="020F0502020204030204" pitchFamily="34" charset="0"/>
                <a:cs typeface="calibri" panose="020F0502020204030204" pitchFamily="34" charset="0"/>
              </a:rPr>
              <a:t>trung </a:t>
            </a:r>
            <a:r>
              <a:rPr lang="en-US" dirty="0" err="1">
                <a:latin typeface="calibri" panose="020F0502020204030204" pitchFamily="34" charset="0"/>
                <a:cs typeface="calibri" panose="020F0502020204030204" pitchFamily="34" charset="0"/>
              </a:rPr>
              <a:t>tính</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BC </a:t>
            </a:r>
            <a:r>
              <a:rPr lang="en-US">
                <a:latin typeface="calibri" panose="020F0502020204030204" pitchFamily="34" charset="0"/>
                <a:cs typeface="calibri" panose="020F0502020204030204" pitchFamily="34" charset="0"/>
              </a:rPr>
              <a:t>lympho </a:t>
            </a:r>
            <a:r>
              <a:rPr lang="vi-VN">
                <a:latin typeface="calibri" panose="020F0502020204030204" pitchFamily="34" charset="0"/>
                <a:cs typeface="calibri" panose="020F0502020204030204" pitchFamily="34" charset="0"/>
              </a:rPr>
              <a:t>ko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điển</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hình</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Bệnh </a:t>
            </a:r>
            <a:r>
              <a:rPr lang="en-US" dirty="0" err="1">
                <a:latin typeface="calibri" panose="020F0502020204030204" pitchFamily="34" charset="0"/>
                <a:cs typeface="calibri" panose="020F0502020204030204" pitchFamily="34" charset="0"/>
              </a:rPr>
              <a:t>kéo</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dài</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&gt;6mo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chưa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hay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nhưng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ko</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a:t>
            </a:r>
          </a:p>
          <a:p>
            <a:pPr lvl="2">
              <a:lnSpc>
                <a:spcPct val="120000"/>
              </a:lnSpc>
              <a:spcBef>
                <a:spcPts val="0"/>
              </a:spcBef>
            </a:pPr>
            <a:r>
              <a:rPr lang="vi-VN" b="1">
                <a:highlight>
                  <a:srgbClr val="00FFFF"/>
                </a:highlight>
                <a:latin typeface="calibri" panose="020F0502020204030204" pitchFamily="34" charset="0"/>
                <a:cs typeface="calibri" panose="020F0502020204030204" pitchFamily="34" charset="0"/>
              </a:rPr>
              <a:t>XN KT </a:t>
            </a:r>
            <a:r>
              <a:rPr lang="en-US" b="1">
                <a:highlight>
                  <a:srgbClr val="00FFFF"/>
                </a:highlight>
                <a:latin typeface="calibri" panose="020F0502020204030204" pitchFamily="34" charset="0"/>
                <a:cs typeface="calibri" panose="020F0502020204030204" pitchFamily="34" charset="0"/>
              </a:rPr>
              <a:t>kháng </a:t>
            </a:r>
            <a:r>
              <a:rPr lang="en-US" b="1" dirty="0" err="1">
                <a:highlight>
                  <a:srgbClr val="00FFFF"/>
                </a:highlight>
                <a:latin typeface="calibri" panose="020F0502020204030204" pitchFamily="34" charset="0"/>
                <a:cs typeface="calibri" panose="020F0502020204030204" pitchFamily="34" charset="0"/>
              </a:rPr>
              <a:t>tiểu</a:t>
            </a:r>
            <a:r>
              <a:rPr lang="en-US" b="1" dirty="0">
                <a:highlight>
                  <a:srgbClr val="00FFFF"/>
                </a:highlight>
                <a:latin typeface="calibri" panose="020F0502020204030204" pitchFamily="34" charset="0"/>
                <a:cs typeface="calibri" panose="020F0502020204030204" pitchFamily="34" charset="0"/>
              </a:rPr>
              <a:t> </a:t>
            </a:r>
            <a:r>
              <a:rPr lang="en-US" b="1" dirty="0" err="1">
                <a:highlight>
                  <a:srgbClr val="00FFFF"/>
                </a:highlight>
                <a:latin typeface="calibri" panose="020F0502020204030204" pitchFamily="34" charset="0"/>
                <a:cs typeface="calibri" panose="020F0502020204030204" pitchFamily="34" charset="0"/>
              </a:rPr>
              <a:t>cầu</a:t>
            </a:r>
            <a:r>
              <a:rPr lang="en-US">
                <a:highlight>
                  <a:srgbClr val="00FFFF"/>
                </a:highlight>
                <a:latin typeface="calibri" panose="020F0502020204030204" pitchFamily="34" charset="0"/>
                <a:cs typeface="calibri" panose="020F0502020204030204" pitchFamily="34" charset="0"/>
              </a:rPr>
              <a:t>: </a:t>
            </a:r>
            <a:r>
              <a:rPr lang="vi-VN">
                <a:highlight>
                  <a:srgbClr val="00FFFF"/>
                </a:highlight>
                <a:latin typeface="calibri" panose="020F0502020204030204" pitchFamily="34" charset="0"/>
                <a:cs typeface="calibri" panose="020F0502020204030204" pitchFamily="34" charset="0"/>
              </a:rPr>
              <a:t>ko</a:t>
            </a:r>
            <a:r>
              <a:rPr lang="en-US">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được</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khuyến</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cáo</a:t>
            </a:r>
            <a:r>
              <a:rPr lang="en-US" dirty="0">
                <a:highlight>
                  <a:srgbClr val="00FFFF"/>
                </a:highlight>
                <a:latin typeface="calibri" panose="020F0502020204030204" pitchFamily="34" charset="0"/>
                <a:cs typeface="calibri" panose="020F0502020204030204" pitchFamily="34" charset="0"/>
              </a:rPr>
              <a:t> </a:t>
            </a:r>
            <a:r>
              <a:rPr lang="en-US" err="1">
                <a:highlight>
                  <a:srgbClr val="00FFFF"/>
                </a:highlight>
                <a:latin typeface="calibri" panose="020F0502020204030204" pitchFamily="34" charset="0"/>
                <a:cs typeface="calibri" panose="020F0502020204030204" pitchFamily="34" charset="0"/>
              </a:rPr>
              <a:t>cho</a:t>
            </a:r>
            <a:r>
              <a:rPr lang="en-US">
                <a:highlight>
                  <a:srgbClr val="00FFFF"/>
                </a:highlight>
                <a:latin typeface="calibri" panose="020F0502020204030204" pitchFamily="34" charset="0"/>
                <a:cs typeface="calibri" panose="020F0502020204030204" pitchFamily="34" charset="0"/>
              </a:rPr>
              <a:t> ITP </a:t>
            </a:r>
            <a:r>
              <a:rPr lang="en-US" dirty="0" err="1">
                <a:highlight>
                  <a:srgbClr val="00FFFF"/>
                </a:highlight>
                <a:latin typeface="calibri" panose="020F0502020204030204" pitchFamily="34" charset="0"/>
                <a:cs typeface="calibri" panose="020F0502020204030204" pitchFamily="34" charset="0"/>
              </a:rPr>
              <a:t>vì</a:t>
            </a:r>
            <a:r>
              <a:rPr lang="en-US" dirty="0">
                <a:highlight>
                  <a:srgbClr val="00FFFF"/>
                </a:highlight>
                <a:latin typeface="calibri" panose="020F0502020204030204" pitchFamily="34" charset="0"/>
                <a:cs typeface="calibri" panose="020F0502020204030204" pitchFamily="34" charset="0"/>
              </a:rPr>
              <a:t> </a:t>
            </a:r>
            <a:r>
              <a:rPr lang="en-US" err="1">
                <a:highlight>
                  <a:srgbClr val="00FFFF"/>
                </a:highlight>
                <a:latin typeface="calibri" panose="020F0502020204030204" pitchFamily="34" charset="0"/>
                <a:cs typeface="calibri" panose="020F0502020204030204" pitchFamily="34" charset="0"/>
              </a:rPr>
              <a:t>khi</a:t>
            </a:r>
            <a:r>
              <a:rPr lang="en-US">
                <a:highlight>
                  <a:srgbClr val="00FFFF"/>
                </a:highlight>
                <a:latin typeface="calibri" panose="020F0502020204030204" pitchFamily="34" charset="0"/>
                <a:cs typeface="calibri" panose="020F0502020204030204" pitchFamily="34" charset="0"/>
              </a:rPr>
              <a:t> </a:t>
            </a:r>
            <a:r>
              <a:rPr lang="vi-VN">
                <a:highlight>
                  <a:srgbClr val="00FFFF"/>
                </a:highlight>
                <a:latin typeface="calibri" panose="020F0502020204030204" pitchFamily="34" charset="0"/>
                <a:cs typeface="calibri" panose="020F0502020204030204" pitchFamily="34" charset="0"/>
              </a:rPr>
              <a:t>[+] ko </a:t>
            </a:r>
            <a:r>
              <a:rPr lang="en-US">
                <a:highlight>
                  <a:srgbClr val="00FFFF"/>
                </a:highlight>
                <a:latin typeface="calibri" panose="020F0502020204030204" pitchFamily="34" charset="0"/>
                <a:cs typeface="calibri" panose="020F0502020204030204" pitchFamily="34" charset="0"/>
              </a:rPr>
              <a:t>loại </a:t>
            </a:r>
            <a:r>
              <a:rPr lang="en-US" dirty="0" err="1">
                <a:highlight>
                  <a:srgbClr val="00FFFF"/>
                </a:highlight>
                <a:latin typeface="calibri" panose="020F0502020204030204" pitchFamily="34" charset="0"/>
                <a:cs typeface="calibri" panose="020F0502020204030204" pitchFamily="34" charset="0"/>
              </a:rPr>
              <a:t>bỏ</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được</a:t>
            </a:r>
            <a:r>
              <a:rPr lang="en-US" dirty="0">
                <a:highlight>
                  <a:srgbClr val="00FFFF"/>
                </a:highlight>
                <a:latin typeface="calibri" panose="020F0502020204030204" pitchFamily="34" charset="0"/>
                <a:cs typeface="calibri" panose="020F0502020204030204" pitchFamily="34" charset="0"/>
              </a:rPr>
              <a:t> </a:t>
            </a:r>
            <a:r>
              <a:rPr lang="en-US" err="1">
                <a:highlight>
                  <a:srgbClr val="00FFFF"/>
                </a:highlight>
                <a:latin typeface="calibri" panose="020F0502020204030204" pitchFamily="34" charset="0"/>
                <a:cs typeface="calibri" panose="020F0502020204030204" pitchFamily="34" charset="0"/>
              </a:rPr>
              <a:t>giảm</a:t>
            </a:r>
            <a:r>
              <a:rPr lang="en-US">
                <a:highlight>
                  <a:srgbClr val="00FFFF"/>
                </a:highlight>
                <a:latin typeface="calibri" panose="020F0502020204030204" pitchFamily="34" charset="0"/>
                <a:cs typeface="calibri" panose="020F0502020204030204" pitchFamily="34" charset="0"/>
              </a:rPr>
              <a:t> tiểu cầu do </a:t>
            </a:r>
            <a:r>
              <a:rPr lang="en-US" dirty="0">
                <a:highlight>
                  <a:srgbClr val="00FFFF"/>
                </a:highlight>
                <a:latin typeface="calibri" panose="020F0502020204030204" pitchFamily="34" charset="0"/>
                <a:cs typeface="calibri" panose="020F0502020204030204" pitchFamily="34" charset="0"/>
              </a:rPr>
              <a:t>ITP </a:t>
            </a:r>
            <a:r>
              <a:rPr lang="en-US" dirty="0" err="1">
                <a:highlight>
                  <a:srgbClr val="00FFFF"/>
                </a:highlight>
                <a:latin typeface="calibri" panose="020F0502020204030204" pitchFamily="34" charset="0"/>
                <a:cs typeface="calibri" panose="020F0502020204030204" pitchFamily="34" charset="0"/>
              </a:rPr>
              <a:t>tiên</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phát</a:t>
            </a:r>
            <a:r>
              <a:rPr lang="en-US" dirty="0">
                <a:highlight>
                  <a:srgbClr val="00FFFF"/>
                </a:highlight>
                <a:latin typeface="calibri" panose="020F0502020204030204" pitchFamily="34" charset="0"/>
                <a:cs typeface="calibri" panose="020F0502020204030204" pitchFamily="34" charset="0"/>
              </a:rPr>
              <a:t> hay </a:t>
            </a:r>
            <a:r>
              <a:rPr lang="en-US" dirty="0" err="1">
                <a:highlight>
                  <a:srgbClr val="00FFFF"/>
                </a:highlight>
                <a:latin typeface="calibri" panose="020F0502020204030204" pitchFamily="34" charset="0"/>
                <a:cs typeface="calibri" panose="020F0502020204030204" pitchFamily="34" charset="0"/>
              </a:rPr>
              <a:t>thứ</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phát</a:t>
            </a:r>
            <a:r>
              <a:rPr lang="en-US" dirty="0">
                <a:highlight>
                  <a:srgbClr val="00FFFF"/>
                </a:highlight>
                <a:latin typeface="calibri" panose="020F0502020204030204" pitchFamily="34" charset="0"/>
                <a:cs typeface="calibri" panose="020F0502020204030204" pitchFamily="34" charset="0"/>
              </a:rPr>
              <a:t>; </a:t>
            </a:r>
            <a:r>
              <a:rPr lang="en-US" err="1">
                <a:highlight>
                  <a:srgbClr val="00FFFF"/>
                </a:highlight>
                <a:latin typeface="calibri" panose="020F0502020204030204" pitchFamily="34" charset="0"/>
                <a:cs typeface="calibri" panose="020F0502020204030204" pitchFamily="34" charset="0"/>
              </a:rPr>
              <a:t>khi</a:t>
            </a:r>
            <a:r>
              <a:rPr lang="en-US">
                <a:highlight>
                  <a:srgbClr val="00FFFF"/>
                </a:highlight>
                <a:latin typeface="calibri" panose="020F0502020204030204" pitchFamily="34" charset="0"/>
                <a:cs typeface="calibri" panose="020F0502020204030204" pitchFamily="34" charset="0"/>
              </a:rPr>
              <a:t> </a:t>
            </a:r>
            <a:r>
              <a:rPr lang="vi-VN">
                <a:highlight>
                  <a:srgbClr val="00FFFF"/>
                </a:highlight>
                <a:latin typeface="calibri" panose="020F0502020204030204" pitchFamily="34" charset="0"/>
                <a:cs typeface="calibri" panose="020F0502020204030204" pitchFamily="34" charset="0"/>
              </a:rPr>
              <a:t>[-] ko </a:t>
            </a:r>
            <a:r>
              <a:rPr lang="en-US">
                <a:highlight>
                  <a:srgbClr val="00FFFF"/>
                </a:highlight>
                <a:latin typeface="calibri" panose="020F0502020204030204" pitchFamily="34" charset="0"/>
                <a:cs typeface="calibri" panose="020F0502020204030204" pitchFamily="34" charset="0"/>
              </a:rPr>
              <a:t>loại </a:t>
            </a:r>
            <a:r>
              <a:rPr lang="en-US" dirty="0" err="1">
                <a:highlight>
                  <a:srgbClr val="00FFFF"/>
                </a:highlight>
                <a:latin typeface="calibri" panose="020F0502020204030204" pitchFamily="34" charset="0"/>
                <a:cs typeface="calibri" panose="020F0502020204030204" pitchFamily="34" charset="0"/>
              </a:rPr>
              <a:t>bỏ</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được</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chẩn</a:t>
            </a:r>
            <a:r>
              <a:rPr lang="en-US" dirty="0">
                <a:highlight>
                  <a:srgbClr val="00FFFF"/>
                </a:highlight>
                <a:latin typeface="calibri" panose="020F0502020204030204" pitchFamily="34" charset="0"/>
                <a:cs typeface="calibri" panose="020F0502020204030204" pitchFamily="34" charset="0"/>
              </a:rPr>
              <a:t> </a:t>
            </a:r>
            <a:r>
              <a:rPr lang="en-US" dirty="0" err="1">
                <a:highlight>
                  <a:srgbClr val="00FFFF"/>
                </a:highlight>
                <a:latin typeface="calibri" panose="020F0502020204030204" pitchFamily="34" charset="0"/>
                <a:cs typeface="calibri" panose="020F0502020204030204" pitchFamily="34" charset="0"/>
              </a:rPr>
              <a:t>đoán</a:t>
            </a:r>
            <a:r>
              <a:rPr lang="en-US" dirty="0">
                <a:highlight>
                  <a:srgbClr val="00FFFF"/>
                </a:highlight>
                <a:latin typeface="calibri" panose="020F0502020204030204" pitchFamily="34" charset="0"/>
                <a:cs typeface="calibri" panose="020F0502020204030204" pitchFamily="34" charset="0"/>
              </a:rPr>
              <a:t> </a:t>
            </a:r>
            <a:r>
              <a:rPr lang="en-US">
                <a:highlight>
                  <a:srgbClr val="00FFFF"/>
                </a:highlight>
                <a:latin typeface="calibri" panose="020F0502020204030204" pitchFamily="34" charset="0"/>
                <a:cs typeface="calibri" panose="020F0502020204030204" pitchFamily="34" charset="0"/>
              </a:rPr>
              <a:t>ITP.</a:t>
            </a:r>
            <a:endParaRPr lang="en-US" dirty="0">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7489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 </a:t>
            </a:r>
            <a:r>
              <a:rPr lang="en-US" b="1" err="1"/>
              <a:t>Chẩn</a:t>
            </a:r>
            <a:r>
              <a:rPr lang="en-US" b="1"/>
              <a:t> đoán</a:t>
            </a:r>
            <a:endParaRPr lang="en-US" dirty="0"/>
          </a:p>
        </p:txBody>
      </p:sp>
      <p:sp>
        <p:nvSpPr>
          <p:cNvPr id="3" name="Content Placeholder 2"/>
          <p:cNvSpPr>
            <a:spLocks noGrp="1"/>
          </p:cNvSpPr>
          <p:nvPr>
            <p:ph idx="1"/>
          </p:nvPr>
        </p:nvSpPr>
        <p:spPr/>
        <p:txBody>
          <a:bodyPr>
            <a:normAutofit/>
          </a:bodyPr>
          <a:lstStyle/>
          <a:p>
            <a:r>
              <a:rPr lang="en-US" dirty="0" err="1"/>
              <a:t>Chẩn</a:t>
            </a:r>
            <a:r>
              <a:rPr lang="en-US" dirty="0"/>
              <a:t> </a:t>
            </a:r>
            <a:r>
              <a:rPr lang="en-US" dirty="0" err="1"/>
              <a:t>đoán</a:t>
            </a:r>
            <a:r>
              <a:rPr lang="en-US" dirty="0"/>
              <a:t> </a:t>
            </a:r>
            <a:endParaRPr lang="en-US" sz="3600" dirty="0"/>
          </a:p>
          <a:p>
            <a:pPr lvl="1"/>
            <a:r>
              <a:rPr lang="en-US"/>
              <a:t>Là chẩn đoán loại</a:t>
            </a:r>
            <a:r>
              <a:rPr lang="vi-VN"/>
              <a:t> </a:t>
            </a:r>
            <a:r>
              <a:rPr lang="en-US"/>
              <a:t>trừ</a:t>
            </a:r>
            <a:endParaRPr lang="vi-VN"/>
          </a:p>
          <a:p>
            <a:pPr lvl="1"/>
            <a:r>
              <a:rPr lang="en-US"/>
              <a:t>Chẩn </a:t>
            </a:r>
            <a:r>
              <a:rPr lang="en-US" dirty="0" err="1"/>
              <a:t>đoán</a:t>
            </a:r>
            <a:r>
              <a:rPr lang="en-US" dirty="0"/>
              <a:t> </a:t>
            </a:r>
            <a:r>
              <a:rPr lang="en-US"/>
              <a:t>ban đầu: </a:t>
            </a:r>
            <a:r>
              <a:rPr lang="en-US" dirty="0" err="1"/>
              <a:t>tiêu</a:t>
            </a:r>
            <a:r>
              <a:rPr lang="en-US" dirty="0"/>
              <a:t> </a:t>
            </a:r>
            <a:r>
              <a:rPr lang="en-US" err="1"/>
              <a:t>chuẩn</a:t>
            </a:r>
            <a:r>
              <a:rPr lang="en-US"/>
              <a:t> </a:t>
            </a:r>
            <a:r>
              <a:rPr lang="el-GR"/>
              <a:t>Δ</a:t>
            </a:r>
            <a:r>
              <a:rPr lang="en-US"/>
              <a:t> ITP </a:t>
            </a:r>
            <a:r>
              <a:rPr lang="en-US" dirty="0" err="1"/>
              <a:t>tiên</a:t>
            </a:r>
            <a:r>
              <a:rPr lang="en-US" dirty="0"/>
              <a:t> </a:t>
            </a:r>
            <a:r>
              <a:rPr lang="en-US" dirty="0" err="1"/>
              <a:t>phát</a:t>
            </a:r>
            <a:endParaRPr lang="en-US" sz="3200" dirty="0"/>
          </a:p>
          <a:p>
            <a:pPr lvl="2"/>
            <a:r>
              <a:rPr lang="en-US" dirty="0" err="1"/>
              <a:t>Tiểu</a:t>
            </a:r>
            <a:r>
              <a:rPr lang="en-US" dirty="0"/>
              <a:t> </a:t>
            </a:r>
            <a:r>
              <a:rPr lang="en-US" dirty="0" err="1"/>
              <a:t>cầu</a:t>
            </a:r>
            <a:r>
              <a:rPr lang="en-US" dirty="0"/>
              <a:t> &lt;100x10</a:t>
            </a:r>
            <a:r>
              <a:rPr lang="en-US" baseline="30000" dirty="0"/>
              <a:t>9</a:t>
            </a:r>
            <a:r>
              <a:rPr lang="en-US"/>
              <a:t>/L</a:t>
            </a:r>
            <a:r>
              <a:rPr lang="en-US" sz="2800"/>
              <a:t> </a:t>
            </a:r>
            <a:r>
              <a:rPr lang="en-US" sz="2800" dirty="0"/>
              <a:t>(</a:t>
            </a:r>
            <a:r>
              <a:rPr lang="en-US" sz="2800" dirty="0" err="1"/>
              <a:t>thường</a:t>
            </a:r>
            <a:r>
              <a:rPr lang="en-US" sz="2800" dirty="0"/>
              <a:t> </a:t>
            </a:r>
            <a:r>
              <a:rPr lang="en-US" sz="2800" dirty="0" err="1"/>
              <a:t>gặp</a:t>
            </a:r>
            <a:r>
              <a:rPr lang="en-US" sz="2800" dirty="0"/>
              <a:t> &lt; 20</a:t>
            </a:r>
            <a:r>
              <a:rPr lang="en-US" dirty="0"/>
              <a:t>x10</a:t>
            </a:r>
            <a:r>
              <a:rPr lang="en-US" baseline="30000" dirty="0"/>
              <a:t>9</a:t>
            </a:r>
            <a:r>
              <a:rPr lang="en-US" dirty="0"/>
              <a:t>/L</a:t>
            </a:r>
            <a:r>
              <a:rPr lang="en-US" sz="2800" dirty="0"/>
              <a:t> ).</a:t>
            </a:r>
          </a:p>
          <a:p>
            <a:pPr lvl="2"/>
            <a:r>
              <a:rPr lang="en-US"/>
              <a:t>CTM có </a:t>
            </a:r>
            <a:r>
              <a:rPr lang="en-US" dirty="0" err="1"/>
              <a:t>bạch</a:t>
            </a:r>
            <a:r>
              <a:rPr lang="en-US" dirty="0"/>
              <a:t> </a:t>
            </a:r>
            <a:r>
              <a:rPr lang="en-US" dirty="0" err="1"/>
              <a:t>cầu</a:t>
            </a:r>
            <a:r>
              <a:rPr lang="en-US" dirty="0"/>
              <a:t>, </a:t>
            </a:r>
            <a:r>
              <a:rPr lang="en-US" dirty="0" err="1"/>
              <a:t>hồng</a:t>
            </a:r>
            <a:r>
              <a:rPr lang="en-US" dirty="0"/>
              <a:t> </a:t>
            </a:r>
            <a:r>
              <a:rPr lang="en-US" dirty="0" err="1"/>
              <a:t>cầu</a:t>
            </a:r>
            <a:r>
              <a:rPr lang="en-US" dirty="0"/>
              <a:t> </a:t>
            </a:r>
            <a:r>
              <a:rPr lang="en-US" dirty="0" err="1"/>
              <a:t>bình</a:t>
            </a:r>
            <a:r>
              <a:rPr lang="en-US" dirty="0"/>
              <a:t> </a:t>
            </a:r>
            <a:r>
              <a:rPr lang="en-US" dirty="0" err="1"/>
              <a:t>thường</a:t>
            </a:r>
            <a:r>
              <a:rPr lang="en-US" dirty="0"/>
              <a:t> </a:t>
            </a:r>
            <a:r>
              <a:rPr lang="en-US" dirty="0" err="1"/>
              <a:t>và</a:t>
            </a:r>
            <a:r>
              <a:rPr lang="en-US" dirty="0"/>
              <a:t> </a:t>
            </a:r>
            <a:r>
              <a:rPr lang="en-US" dirty="0" err="1"/>
              <a:t>hồng</a:t>
            </a:r>
            <a:r>
              <a:rPr lang="en-US" dirty="0"/>
              <a:t> </a:t>
            </a:r>
            <a:r>
              <a:rPr lang="en-US" dirty="0" err="1"/>
              <a:t>cầu</a:t>
            </a:r>
            <a:r>
              <a:rPr lang="en-US" dirty="0"/>
              <a:t> </a:t>
            </a:r>
            <a:r>
              <a:rPr lang="en-US" dirty="0" err="1"/>
              <a:t>lưới</a:t>
            </a:r>
            <a:r>
              <a:rPr lang="en-US" dirty="0"/>
              <a:t> </a:t>
            </a:r>
          </a:p>
          <a:p>
            <a:pPr lvl="2"/>
            <a:r>
              <a:rPr lang="en-US" dirty="0" err="1"/>
              <a:t>Phết</a:t>
            </a:r>
            <a:r>
              <a:rPr lang="en-US" dirty="0"/>
              <a:t> </a:t>
            </a:r>
            <a:r>
              <a:rPr lang="en-US" dirty="0" err="1"/>
              <a:t>máu</a:t>
            </a:r>
            <a:r>
              <a:rPr lang="en-US" dirty="0"/>
              <a:t> </a:t>
            </a:r>
            <a:r>
              <a:rPr lang="en-US" dirty="0" err="1"/>
              <a:t>ngoại</a:t>
            </a:r>
            <a:r>
              <a:rPr lang="en-US" dirty="0"/>
              <a:t> </a:t>
            </a:r>
            <a:r>
              <a:rPr lang="en-US" dirty="0" err="1"/>
              <a:t>biên</a:t>
            </a:r>
            <a:r>
              <a:rPr lang="en-US" dirty="0"/>
              <a:t> </a:t>
            </a:r>
            <a:r>
              <a:rPr lang="en-US" dirty="0" err="1"/>
              <a:t>bình</a:t>
            </a:r>
            <a:r>
              <a:rPr lang="en-US" dirty="0"/>
              <a:t> </a:t>
            </a:r>
            <a:r>
              <a:rPr lang="en-US" dirty="0" err="1"/>
              <a:t>thường</a:t>
            </a:r>
            <a:r>
              <a:rPr lang="en-US" dirty="0"/>
              <a:t> </a:t>
            </a:r>
            <a:r>
              <a:rPr lang="en-US" dirty="0" err="1"/>
              <a:t>không</a:t>
            </a:r>
            <a:r>
              <a:rPr lang="en-US" dirty="0"/>
              <a:t> </a:t>
            </a:r>
            <a:r>
              <a:rPr lang="en-US" dirty="0" err="1"/>
              <a:t>có</a:t>
            </a:r>
            <a:r>
              <a:rPr lang="en-US" dirty="0"/>
              <a:t> </a:t>
            </a:r>
            <a:r>
              <a:rPr lang="en-US" dirty="0" err="1"/>
              <a:t>tế</a:t>
            </a:r>
            <a:r>
              <a:rPr lang="en-US" dirty="0"/>
              <a:t> </a:t>
            </a:r>
            <a:r>
              <a:rPr lang="en-US" dirty="0" err="1"/>
              <a:t>bào</a:t>
            </a:r>
            <a:r>
              <a:rPr lang="en-US" dirty="0"/>
              <a:t> non, hay </a:t>
            </a:r>
            <a:r>
              <a:rPr lang="en-US" dirty="0" err="1"/>
              <a:t>huyết</a:t>
            </a:r>
            <a:r>
              <a:rPr lang="en-US" dirty="0"/>
              <a:t> </a:t>
            </a:r>
            <a:r>
              <a:rPr lang="en-US" dirty="0" err="1"/>
              <a:t>tán</a:t>
            </a:r>
            <a:r>
              <a:rPr lang="en-US" dirty="0"/>
              <a:t>.</a:t>
            </a:r>
          </a:p>
          <a:p>
            <a:pPr lvl="2"/>
            <a:r>
              <a:rPr lang="en-US" dirty="0" err="1"/>
              <a:t>Bệnh</a:t>
            </a:r>
            <a:r>
              <a:rPr lang="en-US" dirty="0"/>
              <a:t> </a:t>
            </a:r>
            <a:r>
              <a:rPr lang="en-US" err="1"/>
              <a:t>sử</a:t>
            </a:r>
            <a:r>
              <a:rPr lang="en-US"/>
              <a:t> xuất huyết đột </a:t>
            </a:r>
            <a:r>
              <a:rPr lang="en-US" dirty="0" err="1"/>
              <a:t>ngột</a:t>
            </a:r>
            <a:r>
              <a:rPr lang="en-US" dirty="0"/>
              <a:t> </a:t>
            </a:r>
            <a:r>
              <a:rPr lang="en-US" dirty="0" err="1"/>
              <a:t>tự</a:t>
            </a:r>
            <a:r>
              <a:rPr lang="en-US" dirty="0"/>
              <a:t> </a:t>
            </a:r>
            <a:r>
              <a:rPr lang="en-US" dirty="0" err="1"/>
              <a:t>nhiên</a:t>
            </a:r>
            <a:r>
              <a:rPr lang="en-US" dirty="0"/>
              <a:t>, </a:t>
            </a:r>
            <a:r>
              <a:rPr lang="en-US" dirty="0" err="1"/>
              <a:t>tiền</a:t>
            </a:r>
            <a:r>
              <a:rPr lang="en-US" dirty="0"/>
              <a:t> </a:t>
            </a:r>
            <a:r>
              <a:rPr lang="en-US" dirty="0" err="1"/>
              <a:t>sử</a:t>
            </a:r>
            <a:r>
              <a:rPr lang="en-US" dirty="0"/>
              <a:t> </a:t>
            </a:r>
            <a:r>
              <a:rPr lang="en-US" dirty="0" err="1"/>
              <a:t>khỏe</a:t>
            </a:r>
            <a:r>
              <a:rPr lang="en-US" dirty="0"/>
              <a:t> </a:t>
            </a:r>
            <a:r>
              <a:rPr lang="en-US" dirty="0" err="1"/>
              <a:t>mạnh</a:t>
            </a:r>
            <a:r>
              <a:rPr lang="en-US" dirty="0"/>
              <a:t>, </a:t>
            </a:r>
            <a:r>
              <a:rPr lang="en-US" dirty="0" err="1"/>
              <a:t>và</a:t>
            </a:r>
            <a:r>
              <a:rPr lang="en-US" dirty="0"/>
              <a:t> </a:t>
            </a:r>
            <a:r>
              <a:rPr lang="en-US" dirty="0" err="1"/>
              <a:t>lâm</a:t>
            </a:r>
            <a:r>
              <a:rPr lang="en-US" dirty="0"/>
              <a:t> </a:t>
            </a:r>
            <a:r>
              <a:rPr lang="en-US" dirty="0" err="1"/>
              <a:t>sàng</a:t>
            </a:r>
            <a:r>
              <a:rPr lang="en-US" dirty="0"/>
              <a:t>  </a:t>
            </a:r>
            <a:r>
              <a:rPr lang="en-US" dirty="0" err="1"/>
              <a:t>không</a:t>
            </a:r>
            <a:r>
              <a:rPr lang="en-US" dirty="0"/>
              <a:t> </a:t>
            </a:r>
            <a:r>
              <a:rPr lang="en-US" dirty="0" err="1"/>
              <a:t>có</a:t>
            </a:r>
            <a:r>
              <a:rPr lang="en-US" dirty="0"/>
              <a:t> </a:t>
            </a:r>
            <a:r>
              <a:rPr lang="en-US" dirty="0" err="1"/>
              <a:t>thiếu</a:t>
            </a:r>
            <a:r>
              <a:rPr lang="en-US" dirty="0"/>
              <a:t> </a:t>
            </a:r>
            <a:r>
              <a:rPr lang="en-US" dirty="0" err="1"/>
              <a:t>máu</a:t>
            </a:r>
            <a:r>
              <a:rPr lang="en-US" dirty="0"/>
              <a:t>, </a:t>
            </a:r>
            <a:r>
              <a:rPr lang="en-US" dirty="0" err="1"/>
              <a:t>gan</a:t>
            </a:r>
            <a:r>
              <a:rPr lang="en-US" dirty="0"/>
              <a:t> to, </a:t>
            </a:r>
            <a:r>
              <a:rPr lang="en-US" dirty="0" err="1"/>
              <a:t>lách</a:t>
            </a:r>
            <a:r>
              <a:rPr lang="en-US" dirty="0"/>
              <a:t> to, </a:t>
            </a:r>
            <a:r>
              <a:rPr lang="en-US" dirty="0" err="1"/>
              <a:t>hạch</a:t>
            </a:r>
            <a:r>
              <a:rPr lang="en-US" dirty="0"/>
              <a:t> to, </a:t>
            </a:r>
            <a:r>
              <a:rPr lang="en-US" dirty="0" err="1"/>
              <a:t>hoặc</a:t>
            </a:r>
            <a:r>
              <a:rPr lang="en-US" dirty="0"/>
              <a:t> </a:t>
            </a:r>
            <a:r>
              <a:rPr lang="en-US" dirty="0" err="1"/>
              <a:t>không</a:t>
            </a:r>
            <a:r>
              <a:rPr lang="en-US" dirty="0"/>
              <a:t> </a:t>
            </a:r>
            <a:r>
              <a:rPr lang="en-US" dirty="0" err="1"/>
              <a:t>có</a:t>
            </a:r>
            <a:r>
              <a:rPr lang="en-US" dirty="0"/>
              <a:t> </a:t>
            </a:r>
            <a:r>
              <a:rPr lang="en-US" dirty="0" err="1"/>
              <a:t>triệu</a:t>
            </a:r>
            <a:r>
              <a:rPr lang="en-US" dirty="0"/>
              <a:t> </a:t>
            </a:r>
            <a:r>
              <a:rPr lang="en-US" dirty="0" err="1"/>
              <a:t>chứng</a:t>
            </a:r>
            <a:r>
              <a:rPr lang="en-US" dirty="0"/>
              <a:t> </a:t>
            </a:r>
            <a:r>
              <a:rPr lang="en-US" dirty="0" err="1"/>
              <a:t>toàn</a:t>
            </a:r>
            <a:r>
              <a:rPr lang="en-US" dirty="0"/>
              <a:t> </a:t>
            </a:r>
            <a:r>
              <a:rPr lang="en-US" dirty="0" err="1"/>
              <a:t>thể</a:t>
            </a:r>
            <a:r>
              <a:rPr lang="en-US" dirty="0"/>
              <a:t> </a:t>
            </a:r>
            <a:r>
              <a:rPr lang="en-US" dirty="0" err="1"/>
              <a:t>như</a:t>
            </a:r>
            <a:r>
              <a:rPr lang="en-US" dirty="0"/>
              <a:t> </a:t>
            </a:r>
            <a:r>
              <a:rPr lang="en-US" dirty="0" err="1"/>
              <a:t>sốt</a:t>
            </a:r>
            <a:r>
              <a:rPr lang="en-US" dirty="0"/>
              <a:t>, </a:t>
            </a:r>
            <a:r>
              <a:rPr lang="en-US" dirty="0" err="1"/>
              <a:t>biếng</a:t>
            </a:r>
            <a:r>
              <a:rPr lang="en-US" dirty="0"/>
              <a:t> </a:t>
            </a:r>
            <a:r>
              <a:rPr lang="en-US" dirty="0" err="1"/>
              <a:t>ăn</a:t>
            </a:r>
            <a:r>
              <a:rPr lang="en-US" dirty="0"/>
              <a:t>, </a:t>
            </a:r>
            <a:r>
              <a:rPr lang="en-US" dirty="0" err="1"/>
              <a:t>đau</a:t>
            </a:r>
            <a:r>
              <a:rPr lang="en-US" dirty="0"/>
              <a:t> </a:t>
            </a:r>
            <a:r>
              <a:rPr lang="en-US" dirty="0" err="1"/>
              <a:t>nhức</a:t>
            </a:r>
            <a:r>
              <a:rPr lang="en-US" dirty="0"/>
              <a:t> </a:t>
            </a:r>
            <a:r>
              <a:rPr lang="en-US" dirty="0" err="1"/>
              <a:t>xương</a:t>
            </a:r>
            <a:r>
              <a:rPr lang="en-US" dirty="0"/>
              <a:t> hay </a:t>
            </a:r>
            <a:r>
              <a:rPr lang="en-US" dirty="0" err="1"/>
              <a:t>sụt</a:t>
            </a:r>
            <a:r>
              <a:rPr lang="en-US" dirty="0"/>
              <a:t> </a:t>
            </a:r>
            <a:r>
              <a:rPr lang="en-US" dirty="0" err="1"/>
              <a:t>cân</a:t>
            </a:r>
            <a:r>
              <a:rPr lang="en-US" dirty="0"/>
              <a:t>; </a:t>
            </a:r>
            <a:r>
              <a:rPr lang="en-US" dirty="0" err="1"/>
              <a:t>không</a:t>
            </a:r>
            <a:r>
              <a:rPr lang="en-US" dirty="0"/>
              <a:t> </a:t>
            </a:r>
            <a:r>
              <a:rPr lang="en-US" err="1"/>
              <a:t>có</a:t>
            </a:r>
            <a:r>
              <a:rPr lang="en-US"/>
              <a:t> xuất huyết kéo </a:t>
            </a:r>
            <a:r>
              <a:rPr lang="en-US" dirty="0" err="1"/>
              <a:t>dài</a:t>
            </a:r>
            <a:r>
              <a:rPr lang="en-US" dirty="0"/>
              <a:t> hay </a:t>
            </a:r>
            <a:r>
              <a:rPr lang="en-US" dirty="0" err="1"/>
              <a:t>dấu</a:t>
            </a:r>
            <a:r>
              <a:rPr lang="en-US" dirty="0"/>
              <a:t> </a:t>
            </a:r>
            <a:r>
              <a:rPr lang="en-US" dirty="0" err="1"/>
              <a:t>hiệu</a:t>
            </a:r>
            <a:r>
              <a:rPr lang="en-US" dirty="0"/>
              <a:t> </a:t>
            </a:r>
            <a:r>
              <a:rPr lang="en-US" dirty="0" err="1"/>
              <a:t>toàn</a:t>
            </a:r>
            <a:r>
              <a:rPr lang="en-US" dirty="0"/>
              <a:t> </a:t>
            </a:r>
            <a:r>
              <a:rPr lang="en-US" err="1"/>
              <a:t>thân</a:t>
            </a:r>
            <a:r>
              <a:rPr lang="en-US"/>
              <a:t>.</a:t>
            </a:r>
          </a:p>
          <a:p>
            <a:pPr lvl="1"/>
            <a:r>
              <a:rPr lang="en-US"/>
              <a:t>Chẩn đoán phân biệt: </a:t>
            </a:r>
            <a:r>
              <a:rPr lang="en-US" sz="2000">
                <a:solidFill>
                  <a:srgbClr val="7030A0"/>
                </a:solidFill>
              </a:rPr>
              <a:t>nào gợi ý ngnhan thứ phát thì cho phân biệt</a:t>
            </a:r>
            <a:endParaRPr lang="en-US" sz="3200">
              <a:solidFill>
                <a:srgbClr val="7030A0"/>
              </a:solidFill>
            </a:endParaRPr>
          </a:p>
        </p:txBody>
      </p:sp>
    </p:spTree>
    <p:extLst>
      <p:ext uri="{BB962C8B-B14F-4D97-AF65-F5344CB8AC3E}">
        <p14:creationId xmlns:p14="http://schemas.microsoft.com/office/powerpoint/2010/main" val="1493663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3200" b="1" dirty="0"/>
              <a:t>4. </a:t>
            </a:r>
            <a:r>
              <a:rPr lang="en-US" sz="3200" b="1" err="1"/>
              <a:t>Điều</a:t>
            </a:r>
            <a:r>
              <a:rPr lang="en-US" sz="3200" b="1"/>
              <a:t> trị</a:t>
            </a:r>
            <a:r>
              <a:rPr lang="vi-VN" sz="3200" b="1"/>
              <a:t> - Biện pháp chung</a:t>
            </a:r>
            <a:endParaRPr lang="en-US" dirty="0"/>
          </a:p>
        </p:txBody>
      </p:sp>
      <p:sp>
        <p:nvSpPr>
          <p:cNvPr id="3" name="Content Placeholder 2"/>
          <p:cNvSpPr>
            <a:spLocks noGrp="1"/>
          </p:cNvSpPr>
          <p:nvPr>
            <p:ph idx="1"/>
          </p:nvPr>
        </p:nvSpPr>
        <p:spPr>
          <a:xfrm>
            <a:off x="152400" y="1066799"/>
            <a:ext cx="8839200" cy="5679389"/>
          </a:xfrm>
        </p:spPr>
        <p:txBody>
          <a:bodyPr>
            <a:normAutofit/>
          </a:bodyPr>
          <a:lstStyle/>
          <a:p>
            <a:r>
              <a:rPr lang="en-US" sz="2800">
                <a:latin typeface="calibri" panose="020F0502020204030204" pitchFamily="34" charset="0"/>
                <a:cs typeface="calibri" panose="020F0502020204030204" pitchFamily="34" charset="0"/>
              </a:rPr>
              <a:t>Hạn </a:t>
            </a:r>
            <a:r>
              <a:rPr lang="en-US" sz="2800" dirty="0" err="1">
                <a:latin typeface="calibri" panose="020F0502020204030204" pitchFamily="34" charset="0"/>
                <a:cs typeface="calibri" panose="020F0502020204030204" pitchFamily="34" charset="0"/>
              </a:rPr>
              <a:t>chế</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các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hoạt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động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có</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thể</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gây</a:t>
            </a:r>
            <a:r>
              <a:rPr lang="en-US" sz="2800" dirty="0">
                <a:latin typeface="calibri" panose="020F0502020204030204" pitchFamily="34" charset="0"/>
                <a:cs typeface="calibri" panose="020F0502020204030204" pitchFamily="34" charset="0"/>
              </a:rPr>
              <a:t> </a:t>
            </a:r>
            <a:r>
              <a:rPr lang="en-US" sz="2800" err="1">
                <a:latin typeface="calibri" panose="020F0502020204030204" pitchFamily="34" charset="0"/>
                <a:cs typeface="calibri" panose="020F0502020204030204" pitchFamily="34" charset="0"/>
              </a:rPr>
              <a:t>va</a:t>
            </a:r>
            <a:r>
              <a:rPr lang="en-US" sz="2800">
                <a:latin typeface="calibri" panose="020F0502020204030204" pitchFamily="34" charset="0"/>
                <a:cs typeface="calibri" panose="020F0502020204030204" pitchFamily="34" charset="0"/>
              </a:rPr>
              <a:t> chạm;</a:t>
            </a:r>
            <a:endParaRPr lang="vi-VN" sz="2800">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Tránh các thuốc chống tiểu cầu (aspirin, ibuprofen,</a:t>
            </a:r>
            <a:r>
              <a:rPr lang="vi-VN" sz="280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rPr>
              <a:t>NSAIDs) và thuốc chống đông máu (enoxaparin,</a:t>
            </a:r>
            <a:r>
              <a:rPr lang="vi-VN" sz="280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rPr>
              <a:t>warfarin)</a:t>
            </a:r>
            <a:endParaRPr lang="vi-VN" sz="2800">
              <a:latin typeface="calibri" panose="020F0502020204030204" pitchFamily="34" charset="0"/>
              <a:cs typeface="calibri" panose="020F0502020204030204" pitchFamily="34" charset="0"/>
            </a:endParaRPr>
          </a:p>
          <a:p>
            <a:r>
              <a:rPr lang="en-US" sz="2800">
                <a:highlight>
                  <a:srgbClr val="FFFF00"/>
                </a:highlight>
                <a:latin typeface="calibri" panose="020F0502020204030204" pitchFamily="34" charset="0"/>
                <a:cs typeface="calibri" panose="020F0502020204030204" pitchFamily="34" charset="0"/>
              </a:rPr>
              <a:t>Không </a:t>
            </a:r>
            <a:r>
              <a:rPr lang="en-US" sz="2800" err="1">
                <a:highlight>
                  <a:srgbClr val="FFFF00"/>
                </a:highlight>
                <a:latin typeface="calibri" panose="020F0502020204030204" pitchFamily="34" charset="0"/>
                <a:cs typeface="calibri" panose="020F0502020204030204" pitchFamily="34" charset="0"/>
              </a:rPr>
              <a:t>tiêm</a:t>
            </a:r>
            <a:r>
              <a:rPr lang="en-US" sz="2800">
                <a:highlight>
                  <a:srgbClr val="FFFF00"/>
                </a:highlight>
                <a:latin typeface="calibri" panose="020F0502020204030204" pitchFamily="34" charset="0"/>
                <a:cs typeface="calibri" panose="020F0502020204030204" pitchFamily="34" charset="0"/>
              </a:rPr>
              <a:t> bắp</a:t>
            </a:r>
            <a:endParaRPr lang="vi-VN" sz="2800">
              <a:highlight>
                <a:srgbClr val="FFFF00"/>
              </a:highlight>
              <a:latin typeface="calibri" panose="020F0502020204030204" pitchFamily="34" charset="0"/>
              <a:cs typeface="calibri" panose="020F0502020204030204" pitchFamily="34" charset="0"/>
            </a:endParaRPr>
          </a:p>
          <a:p>
            <a:r>
              <a:rPr lang="vi-VN" sz="2800">
                <a:latin typeface="calibri" panose="020F0502020204030204" pitchFamily="34" charset="0"/>
                <a:cs typeface="calibri" panose="020F0502020204030204" pitchFamily="34" charset="0"/>
              </a:rPr>
              <a:t>Theo dõi liên tục tiến triển xuất huyết và số lượng TC thường xuyên, phụ thuộc vào mức độ giảm tiểu cầu, triệu chứng chảy máu và các yếu tố nguy cơ khác</a:t>
            </a:r>
          </a:p>
          <a:p>
            <a:r>
              <a:rPr lang="vi-VN" sz="2800">
                <a:latin typeface="calibri" panose="020F0502020204030204" pitchFamily="34" charset="0"/>
                <a:cs typeface="calibri" panose="020F0502020204030204" pitchFamily="34" charset="0"/>
              </a:rPr>
              <a:t>Giáo dục trẻ và người chăm sóc về những nguy cơ củaITP, triệu chứng chảy máu nặng (nhức đầu dữ dội, tiểu máu, tiêu phân đen, xuất huyếtâm đạo)</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3540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4B1D-A044-4AE5-9D29-E7E0C8DA46C6}"/>
              </a:ext>
            </a:extLst>
          </p:cNvPr>
          <p:cNvSpPr>
            <a:spLocks noGrp="1"/>
          </p:cNvSpPr>
          <p:nvPr>
            <p:ph type="title"/>
          </p:nvPr>
        </p:nvSpPr>
        <p:spPr>
          <a:xfrm>
            <a:off x="1435101" y="365125"/>
            <a:ext cx="7080249" cy="1325563"/>
          </a:xfrm>
        </p:spPr>
        <p:txBody>
          <a:bodyPr>
            <a:normAutofit/>
          </a:bodyPr>
          <a:lstStyle/>
          <a:p>
            <a:r>
              <a:rPr lang="en-US" sz="4700">
                <a:solidFill>
                  <a:schemeClr val="accent1"/>
                </a:solidFill>
              </a:rPr>
              <a:t>Điều trị đặc hiệu</a:t>
            </a:r>
          </a:p>
        </p:txBody>
      </p:sp>
      <p:pic>
        <p:nvPicPr>
          <p:cNvPr id="7" name="Graphic 6" descr="Skeleton">
            <a:extLst>
              <a:ext uri="{FF2B5EF4-FFF2-40B4-BE49-F238E27FC236}">
                <a16:creationId xmlns:a16="http://schemas.microsoft.com/office/drawing/2014/main" id="{03BC19CE-0A84-42D4-A3BC-7C6A5EC0F2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685006"/>
            <a:ext cx="685800" cy="685800"/>
          </a:xfrm>
          <a:prstGeom prst="rect">
            <a:avLst/>
          </a:prstGeom>
        </p:spPr>
      </p:pic>
      <p:sp>
        <p:nvSpPr>
          <p:cNvPr id="3" name="Content Placeholder 2">
            <a:extLst>
              <a:ext uri="{FF2B5EF4-FFF2-40B4-BE49-F238E27FC236}">
                <a16:creationId xmlns:a16="http://schemas.microsoft.com/office/drawing/2014/main" id="{A1F0D85E-2B0B-4BC2-9931-0F677DF54733}"/>
              </a:ext>
            </a:extLst>
          </p:cNvPr>
          <p:cNvSpPr>
            <a:spLocks noGrp="1"/>
          </p:cNvSpPr>
          <p:nvPr>
            <p:ph idx="1"/>
          </p:nvPr>
        </p:nvSpPr>
        <p:spPr>
          <a:xfrm>
            <a:off x="466725" y="1843427"/>
            <a:ext cx="8210550" cy="4351338"/>
          </a:xfrm>
        </p:spPr>
        <p:txBody>
          <a:bodyPr>
            <a:normAutofit/>
          </a:bodyPr>
          <a:lstStyle/>
          <a:p>
            <a:r>
              <a:rPr lang="en-US" sz="3600"/>
              <a:t>Chỉ định dùng thuốc : </a:t>
            </a:r>
          </a:p>
          <a:p>
            <a:pPr lvl="1"/>
            <a:r>
              <a:rPr lang="en-US" sz="3200"/>
              <a:t>Có xuất huyết niêm mạc </a:t>
            </a:r>
          </a:p>
          <a:p>
            <a:pPr lvl="1"/>
            <a:r>
              <a:rPr lang="en-US" sz="3200"/>
              <a:t>Xuất huyết da kèm theo tiểu cầu &lt;10x10</a:t>
            </a:r>
            <a:r>
              <a:rPr lang="en-US" sz="3200" baseline="30000"/>
              <a:t>9</a:t>
            </a:r>
            <a:r>
              <a:rPr lang="en-US" sz="3200"/>
              <a:t>/L</a:t>
            </a:r>
          </a:p>
          <a:p>
            <a:pPr lvl="1"/>
            <a:r>
              <a:rPr lang="en-US" sz="3200"/>
              <a:t>Chuẩn bị làm phẩu thuật hay thủ thuật (nhổ răng, nội soi…)</a:t>
            </a:r>
          </a:p>
          <a:p>
            <a:pPr lvl="1"/>
            <a:r>
              <a:rPr lang="en-US" sz="3200"/>
              <a:t>Cơ địa nguy cơ xuất huyết (hemophilia)</a:t>
            </a:r>
          </a:p>
        </p:txBody>
      </p:sp>
    </p:spTree>
    <p:extLst>
      <p:ext uri="{BB962C8B-B14F-4D97-AF65-F5344CB8AC3E}">
        <p14:creationId xmlns:p14="http://schemas.microsoft.com/office/powerpoint/2010/main" val="81762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3200" strike="sngStrike"/>
              <a:t>ĐIỀU TRỊ</a:t>
            </a:r>
            <a:r>
              <a:rPr lang="vi-VN" sz="3200" strike="sngStrike"/>
              <a:t> </a:t>
            </a:r>
            <a:r>
              <a:rPr lang="en-US" sz="3200" strike="sngStrike"/>
              <a:t>-</a:t>
            </a:r>
            <a:r>
              <a:rPr lang="vi-VN" sz="3200" strike="sngStrike"/>
              <a:t> </a:t>
            </a:r>
            <a:r>
              <a:rPr lang="en-US" sz="3200" strike="sngStrike"/>
              <a:t>Mục</a:t>
            </a:r>
            <a:r>
              <a:rPr lang="vi-VN" sz="3200" strike="sngStrike"/>
              <a:t> </a:t>
            </a:r>
            <a:r>
              <a:rPr lang="en-US" sz="3200" strike="sngStrike"/>
              <a:t>tiêu</a:t>
            </a:r>
            <a:endParaRPr lang="en-US" strike="sngStrike" dirty="0"/>
          </a:p>
        </p:txBody>
      </p:sp>
      <p:sp>
        <p:nvSpPr>
          <p:cNvPr id="3" name="Content Placeholder 2"/>
          <p:cNvSpPr>
            <a:spLocks noGrp="1"/>
          </p:cNvSpPr>
          <p:nvPr>
            <p:ph idx="1"/>
          </p:nvPr>
        </p:nvSpPr>
        <p:spPr/>
        <p:txBody>
          <a:bodyPr>
            <a:normAutofit fontScale="92500"/>
          </a:bodyPr>
          <a:lstStyle/>
          <a:p>
            <a:r>
              <a:rPr lang="vi-VN"/>
              <a:t>Mục tiêu là đạt được số lượng tiểu cầu vừa đủ để đảm bảo khả năng đông cầm máu, không phải là để đạt được mức tiểu cầu “bình thường”</a:t>
            </a:r>
          </a:p>
          <a:p>
            <a:r>
              <a:rPr lang="vi-VN"/>
              <a:t>Điều trị ITP tùy từng cá nhân. Mục tiêu điều trị là để duy trì số lượng </a:t>
            </a:r>
            <a:r>
              <a:rPr lang="vi-VN">
                <a:highlight>
                  <a:srgbClr val="FFFF00"/>
                </a:highlight>
              </a:rPr>
              <a:t>tiểu cầu là &gt;20-30 K/uL </a:t>
            </a:r>
            <a:r>
              <a:rPr lang="vi-VN"/>
              <a:t>đối với hầu hết bệnh nhân, đồng thời giảm thiểu độc tính. Cách tiếp cận này dựa trên ba giả thiết</a:t>
            </a:r>
          </a:p>
          <a:p>
            <a:pPr lvl="1"/>
            <a:r>
              <a:rPr lang="vi-VN"/>
              <a:t>PLT là một dấu hiệu đáng tin cậy về risk chảy máu</a:t>
            </a:r>
          </a:p>
          <a:p>
            <a:pPr lvl="1"/>
            <a:r>
              <a:rPr lang="vi-VN"/>
              <a:t>Can thiệp điều trị không làm thay đổi diễn tiến tự nhiên của ITP nguyên phát</a:t>
            </a:r>
          </a:p>
          <a:p>
            <a:pPr lvl="1"/>
            <a:r>
              <a:rPr lang="vi-VN"/>
              <a:t>Gánh nặng bệnh tật và tác động của nó đến chất lượng cuộc sống do chảy máu và độc tính của thuốc</a:t>
            </a:r>
            <a:endParaRPr lang="en-US" sz="2000" dirty="0"/>
          </a:p>
        </p:txBody>
      </p:sp>
    </p:spTree>
    <p:extLst>
      <p:ext uri="{BB962C8B-B14F-4D97-AF65-F5344CB8AC3E}">
        <p14:creationId xmlns:p14="http://schemas.microsoft.com/office/powerpoint/2010/main" val="254655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072A1494-CDC3-4F33-82D2-4D8980E85C27}"/>
              </a:ext>
            </a:extLst>
          </p:cNvPr>
          <p:cNvPicPr>
            <a:picLocks noChangeAspect="1"/>
          </p:cNvPicPr>
          <p:nvPr/>
        </p:nvPicPr>
        <p:blipFill rotWithShape="1">
          <a:blip r:embed="rId2"/>
          <a:srcRect b="332"/>
          <a:stretch/>
        </p:blipFill>
        <p:spPr>
          <a:xfrm>
            <a:off x="20" y="10"/>
            <a:ext cx="9143980" cy="6857990"/>
          </a:xfrm>
          <a:prstGeom prst="rect">
            <a:avLst/>
          </a:prstGeom>
        </p:spPr>
      </p:pic>
    </p:spTree>
    <p:extLst>
      <p:ext uri="{BB962C8B-B14F-4D97-AF65-F5344CB8AC3E}">
        <p14:creationId xmlns:p14="http://schemas.microsoft.com/office/powerpoint/2010/main" val="3626862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F03FA3F-9451-472C-A1A4-CD7CFE7650EB}"/>
              </a:ext>
            </a:extLst>
          </p:cNvPr>
          <p:cNvGrpSpPr/>
          <p:nvPr/>
        </p:nvGrpSpPr>
        <p:grpSpPr>
          <a:xfrm>
            <a:off x="20" y="10"/>
            <a:ext cx="9143980" cy="6857990"/>
            <a:chOff x="20" y="10"/>
            <a:chExt cx="9143980" cy="6857990"/>
          </a:xfrm>
        </p:grpSpPr>
        <p:grpSp>
          <p:nvGrpSpPr>
            <p:cNvPr id="5" name="Group 4">
              <a:extLst>
                <a:ext uri="{FF2B5EF4-FFF2-40B4-BE49-F238E27FC236}">
                  <a16:creationId xmlns:a16="http://schemas.microsoft.com/office/drawing/2014/main" id="{BAC06AE7-BDB0-448F-A16A-806FB52C8E11}"/>
                </a:ext>
              </a:extLst>
            </p:cNvPr>
            <p:cNvGrpSpPr/>
            <p:nvPr/>
          </p:nvGrpSpPr>
          <p:grpSpPr>
            <a:xfrm>
              <a:off x="20" y="10"/>
              <a:ext cx="9143980" cy="6857990"/>
              <a:chOff x="20" y="10"/>
              <a:chExt cx="9143980" cy="6857990"/>
            </a:xfrm>
          </p:grpSpPr>
          <p:grpSp>
            <p:nvGrpSpPr>
              <p:cNvPr id="3" name="Group 2">
                <a:extLst>
                  <a:ext uri="{FF2B5EF4-FFF2-40B4-BE49-F238E27FC236}">
                    <a16:creationId xmlns:a16="http://schemas.microsoft.com/office/drawing/2014/main" id="{10464C0A-FE36-4044-8F48-6135B71B0FFD}"/>
                  </a:ext>
                </a:extLst>
              </p:cNvPr>
              <p:cNvGrpSpPr/>
              <p:nvPr/>
            </p:nvGrpSpPr>
            <p:grpSpPr>
              <a:xfrm>
                <a:off x="20" y="10"/>
                <a:ext cx="9143980" cy="6857990"/>
                <a:chOff x="20" y="10"/>
                <a:chExt cx="9143980" cy="6857990"/>
              </a:xfrm>
            </p:grpSpPr>
            <p:pic>
              <p:nvPicPr>
                <p:cNvPr id="6146" name="Picture 2" descr="C:\Users\W7-64Bit SP1\Desktop\CHRONIC ITP\advances-in-the-treatment-of-adult-immune-thrombocytopenia2016-34-638.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72094CC-015B-4A96-8DDC-BACFA76C2354}"/>
                    </a:ext>
                  </a:extLst>
                </p:cNvPr>
                <p:cNvSpPr/>
                <p:nvPr/>
              </p:nvSpPr>
              <p:spPr>
                <a:xfrm>
                  <a:off x="266700" y="152400"/>
                  <a:ext cx="8610600"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vi-VN" sz="2000"/>
                    <a:t>Ưu tiên IVIg đơn độc: sơ sinh (vì có thể có cơ chế khác), nhiễm trùng nặng</a:t>
                  </a:r>
                  <a:endParaRPr lang="en-US" sz="2000"/>
                </a:p>
              </p:txBody>
            </p:sp>
          </p:grpSp>
          <p:sp>
            <p:nvSpPr>
              <p:cNvPr id="4" name="Rectangle 3">
                <a:extLst>
                  <a:ext uri="{FF2B5EF4-FFF2-40B4-BE49-F238E27FC236}">
                    <a16:creationId xmlns:a16="http://schemas.microsoft.com/office/drawing/2014/main" id="{CB4724A2-2CEC-4C26-906A-B320696150BE}"/>
                  </a:ext>
                </a:extLst>
              </p:cNvPr>
              <p:cNvSpPr/>
              <p:nvPr/>
            </p:nvSpPr>
            <p:spPr>
              <a:xfrm>
                <a:off x="381000" y="4038600"/>
                <a:ext cx="2514600" cy="646331"/>
              </a:xfrm>
              <a:prstGeom prst="rect">
                <a:avLst/>
              </a:prstGeom>
            </p:spPr>
            <p:txBody>
              <a:bodyPr wrap="square">
                <a:spAutoFit/>
              </a:bodyPr>
              <a:lstStyle/>
              <a:p>
                <a:r>
                  <a:rPr lang="vi-VN"/>
                  <a:t>Khi rơi vô nhóm 20%</a:t>
                </a:r>
              </a:p>
              <a:p>
                <a:r>
                  <a:rPr lang="vi-VN"/>
                  <a:t>Chọn thuốc cá thể hóa</a:t>
                </a:r>
                <a:endParaRPr lang="en-US"/>
              </a:p>
            </p:txBody>
          </p:sp>
        </p:grpSp>
        <p:sp>
          <p:nvSpPr>
            <p:cNvPr id="6" name="Right Brace 5">
              <a:extLst>
                <a:ext uri="{FF2B5EF4-FFF2-40B4-BE49-F238E27FC236}">
                  <a16:creationId xmlns:a16="http://schemas.microsoft.com/office/drawing/2014/main" id="{3806FB82-4055-40F4-9B67-18217F159593}"/>
                </a:ext>
              </a:extLst>
            </p:cNvPr>
            <p:cNvSpPr/>
            <p:nvPr/>
          </p:nvSpPr>
          <p:spPr>
            <a:xfrm>
              <a:off x="6934200" y="2667000"/>
              <a:ext cx="381000" cy="129540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D39F722A-AD4E-4751-B85D-461FB4BC6D1B}"/>
                </a:ext>
              </a:extLst>
            </p:cNvPr>
            <p:cNvSpPr/>
            <p:nvPr/>
          </p:nvSpPr>
          <p:spPr>
            <a:xfrm>
              <a:off x="7315200" y="3130034"/>
              <a:ext cx="114486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t>TDP nhiều</a:t>
              </a:r>
            </a:p>
          </p:txBody>
        </p:sp>
        <p:sp>
          <p:nvSpPr>
            <p:cNvPr id="8" name="Rectangle 7">
              <a:extLst>
                <a:ext uri="{FF2B5EF4-FFF2-40B4-BE49-F238E27FC236}">
                  <a16:creationId xmlns:a16="http://schemas.microsoft.com/office/drawing/2014/main" id="{0FB363A5-FE36-430D-9E88-2FD7B26A04E5}"/>
                </a:ext>
              </a:extLst>
            </p:cNvPr>
            <p:cNvSpPr/>
            <p:nvPr/>
          </p:nvSpPr>
          <p:spPr>
            <a:xfrm>
              <a:off x="7391400" y="3810000"/>
              <a:ext cx="1144865"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atin typeface="calibri" panose="020F0502020204030204" pitchFamily="34" charset="0"/>
                  <a:cs typeface="calibri" panose="020F0502020204030204" pitchFamily="34" charset="0"/>
                </a:rPr>
                <a:t>2 đứa này</a:t>
              </a:r>
              <a:endParaRPr lang="vi-VN">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đang </a:t>
              </a:r>
              <a:r>
                <a:rPr lang="vi-VN">
                  <a:latin typeface="calibri" panose="020F0502020204030204" pitchFamily="34" charset="0"/>
                  <a:cs typeface="calibri" panose="020F0502020204030204" pitchFamily="34" charset="0"/>
                </a:rPr>
                <a:t>NC</a:t>
              </a:r>
              <a:endParaRPr lang="en-US">
                <a:latin typeface="calibri" panose="020F0502020204030204" pitchFamily="34" charset="0"/>
                <a:cs typeface="calibri" panose="020F0502020204030204" pitchFamily="34" charset="0"/>
              </a:endParaRPr>
            </a:p>
          </p:txBody>
        </p:sp>
        <p:cxnSp>
          <p:nvCxnSpPr>
            <p:cNvPr id="10" name="Connector: Elbow 9">
              <a:extLst>
                <a:ext uri="{FF2B5EF4-FFF2-40B4-BE49-F238E27FC236}">
                  <a16:creationId xmlns:a16="http://schemas.microsoft.com/office/drawing/2014/main" id="{40BF98CC-D718-49B0-B5E7-643D6B3D716A}"/>
                </a:ext>
              </a:extLst>
            </p:cNvPr>
            <p:cNvCxnSpPr>
              <a:cxnSpLocks/>
            </p:cNvCxnSpPr>
            <p:nvPr/>
          </p:nvCxnSpPr>
          <p:spPr>
            <a:xfrm>
              <a:off x="6477002" y="4133165"/>
              <a:ext cx="761998" cy="323166"/>
            </a:xfrm>
            <a:prstGeom prst="bentConnector3">
              <a:avLst>
                <a:gd name="adj1" fmla="val 100000"/>
              </a:avLst>
            </a:prstGeom>
            <a:ln w="571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324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1.Định </a:t>
            </a:r>
            <a:r>
              <a:rPr lang="en-US" b="1" dirty="0" err="1"/>
              <a:t>nghĩa</a:t>
            </a:r>
            <a:endParaRPr lang="en-US" b="1" dirty="0"/>
          </a:p>
        </p:txBody>
      </p:sp>
      <p:sp>
        <p:nvSpPr>
          <p:cNvPr id="3" name="Content Placeholder 2"/>
          <p:cNvSpPr>
            <a:spLocks noGrp="1"/>
          </p:cNvSpPr>
          <p:nvPr>
            <p:ph idx="1"/>
          </p:nvPr>
        </p:nvSpPr>
        <p:spPr>
          <a:xfrm>
            <a:off x="0" y="731837"/>
            <a:ext cx="8991600" cy="6014352"/>
          </a:xfrm>
        </p:spPr>
        <p:txBody>
          <a:bodyPr>
            <a:normAutofit fontScale="92500"/>
          </a:bodyPr>
          <a:lstStyle/>
          <a:p>
            <a:pPr>
              <a:lnSpc>
                <a:spcPct val="120000"/>
              </a:lnSpc>
            </a:pPr>
            <a:r>
              <a:rPr lang="en-US" dirty="0"/>
              <a:t>ITP</a:t>
            </a:r>
          </a:p>
          <a:p>
            <a:pPr>
              <a:lnSpc>
                <a:spcPct val="120000"/>
              </a:lnSpc>
            </a:pPr>
            <a:r>
              <a:rPr lang="en-US" dirty="0"/>
              <a:t>Idiopathic </a:t>
            </a:r>
            <a:r>
              <a:rPr lang="en-US"/>
              <a:t>thrombocytopenic purpura</a:t>
            </a:r>
          </a:p>
          <a:p>
            <a:pPr lvl="1">
              <a:lnSpc>
                <a:spcPct val="120000"/>
              </a:lnSpc>
            </a:pPr>
            <a:r>
              <a:rPr lang="vi-VN" sz="2000">
                <a:solidFill>
                  <a:srgbClr val="7030A0"/>
                </a:solidFill>
              </a:rPr>
              <a:t>Trước kia chưa tìm được nguyên nên nói là vô căn</a:t>
            </a:r>
            <a:endParaRPr lang="en-US" sz="2000" dirty="0">
              <a:solidFill>
                <a:srgbClr val="7030A0"/>
              </a:solidFill>
            </a:endParaRPr>
          </a:p>
          <a:p>
            <a:pPr>
              <a:lnSpc>
                <a:spcPct val="120000"/>
              </a:lnSpc>
            </a:pPr>
            <a:r>
              <a:rPr lang="en-US" dirty="0"/>
              <a:t>Immune thrombocytopenic </a:t>
            </a:r>
            <a:r>
              <a:rPr lang="en-US" dirty="0" err="1"/>
              <a:t>purpura</a:t>
            </a:r>
            <a:endParaRPr lang="en-US" dirty="0"/>
          </a:p>
          <a:p>
            <a:pPr>
              <a:lnSpc>
                <a:spcPct val="120000"/>
              </a:lnSpc>
            </a:pPr>
            <a:r>
              <a:rPr lang="en-US"/>
              <a:t>Immune thrombocytopenia</a:t>
            </a:r>
            <a:endParaRPr lang="vi-VN"/>
          </a:p>
          <a:p>
            <a:pPr>
              <a:lnSpc>
                <a:spcPct val="120000"/>
              </a:lnSpc>
            </a:pPr>
            <a:r>
              <a:rPr lang="vi-VN"/>
              <a:t>ITP </a:t>
            </a:r>
            <a:r>
              <a:rPr lang="en-US"/>
              <a:t>được xác định khi bệnh xuất hiện </a:t>
            </a:r>
            <a:r>
              <a:rPr lang="en-US">
                <a:highlight>
                  <a:srgbClr val="FFFF00"/>
                </a:highlight>
              </a:rPr>
              <a:t>đột ngột </a:t>
            </a:r>
            <a:r>
              <a:rPr lang="en-US"/>
              <a:t>trên cơ địa đang </a:t>
            </a:r>
            <a:r>
              <a:rPr lang="en-US">
                <a:highlight>
                  <a:srgbClr val="FFFF00"/>
                </a:highlight>
              </a:rPr>
              <a:t>khỏe mạnh</a:t>
            </a:r>
            <a:r>
              <a:rPr lang="en-US"/>
              <a:t>, có tiểu cầu dưới 100x10</a:t>
            </a:r>
            <a:r>
              <a:rPr lang="en-US" baseline="30000"/>
              <a:t>9</a:t>
            </a:r>
            <a:r>
              <a:rPr lang="en-US"/>
              <a:t>/L </a:t>
            </a:r>
            <a:r>
              <a:rPr lang="en-US">
                <a:highlight>
                  <a:srgbClr val="FFFF00"/>
                </a:highlight>
              </a:rPr>
              <a:t>đơn độc</a:t>
            </a:r>
            <a:r>
              <a:rPr lang="en-US"/>
              <a:t>.  </a:t>
            </a:r>
            <a:r>
              <a:rPr lang="en-US">
                <a:highlight>
                  <a:srgbClr val="00FF00"/>
                </a:highlight>
              </a:rPr>
              <a:t>Đa số bệnh có diễn tiến lành tính và tự giới hạn.</a:t>
            </a:r>
            <a:endParaRPr lang="vi-VN">
              <a:highlight>
                <a:srgbClr val="00FF00"/>
              </a:highlight>
            </a:endParaRPr>
          </a:p>
          <a:p>
            <a:pPr>
              <a:lnSpc>
                <a:spcPct val="120000"/>
              </a:lnSpc>
            </a:pPr>
            <a:r>
              <a:rPr lang="vi-VN" sz="1800">
                <a:solidFill>
                  <a:srgbClr val="7030A0"/>
                </a:solidFill>
              </a:rPr>
              <a:t>Cấp tính: tự hồi phục, thường ko có nguyên nhân; mạn tính: thường khó hồi phục, thường có nguyên nhân (thứ phát), kém đáp ứng điều trị (phải dùng nhiều thuốc trong đó có ƯCMD) →phân loại ITP dai dẳng để mong chờ hồi phục</a:t>
            </a:r>
            <a:endParaRPr lang="en-US" sz="2800" dirty="0"/>
          </a:p>
        </p:txBody>
      </p:sp>
    </p:spTree>
    <p:extLst>
      <p:ext uri="{BB962C8B-B14F-4D97-AF65-F5344CB8AC3E}">
        <p14:creationId xmlns:p14="http://schemas.microsoft.com/office/powerpoint/2010/main" val="3855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D2E0-82FF-4C12-BB9C-519395AC6A9F}"/>
              </a:ext>
            </a:extLst>
          </p:cNvPr>
          <p:cNvSpPr>
            <a:spLocks noGrp="1"/>
          </p:cNvSpPr>
          <p:nvPr>
            <p:ph type="title"/>
          </p:nvPr>
        </p:nvSpPr>
        <p:spPr/>
        <p:txBody>
          <a:bodyPr>
            <a:normAutofit fontScale="90000"/>
          </a:bodyPr>
          <a:lstStyle/>
          <a:p>
            <a:r>
              <a:rPr lang="en-US"/>
              <a:t>ĐIỀU TRỊ-Các định</a:t>
            </a:r>
            <a:r>
              <a:rPr lang="vi-VN"/>
              <a:t> </a:t>
            </a:r>
            <a:r>
              <a:rPr lang="en-US"/>
              <a:t>nghĩa</a:t>
            </a:r>
          </a:p>
        </p:txBody>
      </p:sp>
      <p:graphicFrame>
        <p:nvGraphicFramePr>
          <p:cNvPr id="6" name="Table 5">
            <a:extLst>
              <a:ext uri="{FF2B5EF4-FFF2-40B4-BE49-F238E27FC236}">
                <a16:creationId xmlns:a16="http://schemas.microsoft.com/office/drawing/2014/main" id="{8C8335B0-FEAC-44BB-9632-0BC529826CD0}"/>
              </a:ext>
            </a:extLst>
          </p:cNvPr>
          <p:cNvGraphicFramePr>
            <a:graphicFrameLocks noGrp="1"/>
          </p:cNvGraphicFramePr>
          <p:nvPr>
            <p:extLst>
              <p:ext uri="{D42A27DB-BD31-4B8C-83A1-F6EECF244321}">
                <p14:modId xmlns:p14="http://schemas.microsoft.com/office/powerpoint/2010/main" val="3680151426"/>
              </p:ext>
            </p:extLst>
          </p:nvPr>
        </p:nvGraphicFramePr>
        <p:xfrm>
          <a:off x="65314" y="838200"/>
          <a:ext cx="8926286" cy="5821619"/>
        </p:xfrm>
        <a:graphic>
          <a:graphicData uri="http://schemas.openxmlformats.org/drawingml/2006/table">
            <a:tbl>
              <a:tblPr>
                <a:tableStyleId>{C4B1156A-380E-4F78-BDF5-A606A8083BF9}</a:tableStyleId>
              </a:tblPr>
              <a:tblGrid>
                <a:gridCol w="2007784">
                  <a:extLst>
                    <a:ext uri="{9D8B030D-6E8A-4147-A177-3AD203B41FA5}">
                      <a16:colId xmlns:a16="http://schemas.microsoft.com/office/drawing/2014/main" val="2372109735"/>
                    </a:ext>
                  </a:extLst>
                </a:gridCol>
                <a:gridCol w="6918502">
                  <a:extLst>
                    <a:ext uri="{9D8B030D-6E8A-4147-A177-3AD203B41FA5}">
                      <a16:colId xmlns:a16="http://schemas.microsoft.com/office/drawing/2014/main" val="1223858589"/>
                    </a:ext>
                  </a:extLst>
                </a:gridCol>
              </a:tblGrid>
              <a:tr h="76200">
                <a:tc>
                  <a:txBody>
                    <a:bodyPr/>
                    <a:lstStyle/>
                    <a:p>
                      <a:pPr>
                        <a:lnSpc>
                          <a:spcPct val="150000"/>
                        </a:lnSpc>
                      </a:pPr>
                      <a:r>
                        <a:rPr lang="en-US" sz="2000">
                          <a:effectLst/>
                        </a:rPr>
                        <a:t>Đáp ứng hoàn </a:t>
                      </a:r>
                      <a:br>
                        <a:rPr lang="en-US" sz="2000">
                          <a:effectLst/>
                        </a:rPr>
                      </a:br>
                      <a:r>
                        <a:rPr lang="en-US" sz="2000">
                          <a:effectLst/>
                        </a:rPr>
                        <a:t>toàn</a:t>
                      </a:r>
                    </a:p>
                  </a:txBody>
                  <a:tcPr marL="28373" marR="28373" marT="14186" marB="14186" anchor="ctr"/>
                </a:tc>
                <a:tc>
                  <a:txBody>
                    <a:bodyPr/>
                    <a:lstStyle/>
                    <a:p>
                      <a:pPr>
                        <a:lnSpc>
                          <a:spcPct val="150000"/>
                        </a:lnSpc>
                      </a:pPr>
                      <a:r>
                        <a:rPr lang="en-US" sz="2000">
                          <a:effectLst/>
                        </a:rPr>
                        <a:t>Số l</a:t>
                      </a:r>
                      <a:r>
                        <a:rPr lang="vi-VN" sz="2000">
                          <a:effectLst/>
                        </a:rPr>
                        <a:t>ư</a:t>
                      </a:r>
                      <a:r>
                        <a:rPr lang="en-US" sz="2000">
                          <a:effectLst/>
                        </a:rPr>
                        <a:t>ợng tiểu cầu ≥ 100 K/uL đo 2 lần cách nhau &gt; 7 ngày</a:t>
                      </a:r>
                      <a:r>
                        <a:rPr lang="vi-VN" sz="2000">
                          <a:effectLst/>
                        </a:rPr>
                        <a:t> </a:t>
                      </a:r>
                      <a:r>
                        <a:rPr lang="en-US" sz="2000">
                          <a:effectLst/>
                        </a:rPr>
                        <a:t>và</a:t>
                      </a:r>
                      <a:r>
                        <a:rPr lang="vi-VN" sz="2000">
                          <a:effectLst/>
                        </a:rPr>
                        <a:t> </a:t>
                      </a:r>
                      <a:r>
                        <a:rPr lang="en-US" sz="2000">
                          <a:effectLst/>
                        </a:rPr>
                        <a:t>không có xuất huyết.</a:t>
                      </a:r>
                    </a:p>
                  </a:txBody>
                  <a:tcPr marL="28373" marR="28373" marT="14186" marB="14186" anchor="ctr"/>
                </a:tc>
                <a:extLst>
                  <a:ext uri="{0D108BD9-81ED-4DB2-BD59-A6C34878D82A}">
                    <a16:rowId xmlns:a16="http://schemas.microsoft.com/office/drawing/2014/main" val="3122531568"/>
                  </a:ext>
                </a:extLst>
              </a:tr>
              <a:tr h="0">
                <a:tc>
                  <a:txBody>
                    <a:bodyPr/>
                    <a:lstStyle/>
                    <a:p>
                      <a:pPr>
                        <a:lnSpc>
                          <a:spcPct val="150000"/>
                        </a:lnSpc>
                      </a:pPr>
                      <a:r>
                        <a:rPr lang="en-US" sz="2000">
                          <a:effectLst/>
                        </a:rPr>
                        <a:t>Có đáp ứng</a:t>
                      </a:r>
                    </a:p>
                  </a:txBody>
                  <a:tcPr marL="28373" marR="28373" marT="14186" marB="14186" anchor="ctr"/>
                </a:tc>
                <a:tc>
                  <a:txBody>
                    <a:bodyPr/>
                    <a:lstStyle/>
                    <a:p>
                      <a:pPr>
                        <a:lnSpc>
                          <a:spcPct val="150000"/>
                        </a:lnSpc>
                      </a:pPr>
                      <a:r>
                        <a:rPr lang="vi-VN" sz="2000">
                          <a:effectLst/>
                        </a:rPr>
                        <a:t>Số lượng tiểu cầu ≥ 30 K/uL và tăng hơn hai lần so với mức tiểu cầu nền, đo 2 lần cách nhau &gt; 7 ngày và không có XH.</a:t>
                      </a:r>
                    </a:p>
                  </a:txBody>
                  <a:tcPr marL="28373" marR="28373" marT="14186" marB="14186" anchor="ctr"/>
                </a:tc>
                <a:extLst>
                  <a:ext uri="{0D108BD9-81ED-4DB2-BD59-A6C34878D82A}">
                    <a16:rowId xmlns:a16="http://schemas.microsoft.com/office/drawing/2014/main" val="2904034519"/>
                  </a:ext>
                </a:extLst>
              </a:tr>
              <a:tr h="0">
                <a:tc>
                  <a:txBody>
                    <a:bodyPr/>
                    <a:lstStyle/>
                    <a:p>
                      <a:pPr>
                        <a:lnSpc>
                          <a:spcPct val="150000"/>
                        </a:lnSpc>
                      </a:pPr>
                      <a:r>
                        <a:rPr lang="en-US" sz="2000">
                          <a:effectLst/>
                        </a:rPr>
                        <a:t>Không đáp ứng</a:t>
                      </a:r>
                    </a:p>
                  </a:txBody>
                  <a:tcPr marL="28373" marR="28373" marT="14186" marB="14186" anchor="ctr"/>
                </a:tc>
                <a:tc>
                  <a:txBody>
                    <a:bodyPr/>
                    <a:lstStyle/>
                    <a:p>
                      <a:pPr>
                        <a:lnSpc>
                          <a:spcPct val="150000"/>
                        </a:lnSpc>
                      </a:pPr>
                      <a:r>
                        <a:rPr lang="vi-VN" sz="2000">
                          <a:effectLst/>
                        </a:rPr>
                        <a:t>Số lượng tiểu cầu &lt; 30 K/uL hoặc tăng thấp hơn 2 lần so với mức tiểu cầu nền hoặc bệnh nhân có xuất huyết, đo 2 lần cách nhau ít nhất một ngày</a:t>
                      </a:r>
                    </a:p>
                  </a:txBody>
                  <a:tcPr marL="28373" marR="28373" marT="14186" marB="14186" anchor="ctr"/>
                </a:tc>
                <a:extLst>
                  <a:ext uri="{0D108BD9-81ED-4DB2-BD59-A6C34878D82A}">
                    <a16:rowId xmlns:a16="http://schemas.microsoft.com/office/drawing/2014/main" val="3430860093"/>
                  </a:ext>
                </a:extLst>
              </a:tr>
              <a:tr h="0">
                <a:tc>
                  <a:txBody>
                    <a:bodyPr/>
                    <a:lstStyle/>
                    <a:p>
                      <a:pPr>
                        <a:lnSpc>
                          <a:spcPct val="150000"/>
                        </a:lnSpc>
                      </a:pPr>
                      <a:r>
                        <a:rPr lang="en-US" sz="2000">
                          <a:effectLst/>
                        </a:rPr>
                        <a:t>Mất đáp ứng</a:t>
                      </a:r>
                      <a:br>
                        <a:rPr lang="en-US" sz="2000">
                          <a:effectLst/>
                        </a:rPr>
                      </a:br>
                      <a:r>
                        <a:rPr lang="en-US" sz="2000">
                          <a:effectLst/>
                        </a:rPr>
                        <a:t>hoàn toàn</a:t>
                      </a:r>
                    </a:p>
                  </a:txBody>
                  <a:tcPr marL="28373" marR="28373" marT="14186" marB="14186" anchor="ctr"/>
                </a:tc>
                <a:tc>
                  <a:txBody>
                    <a:bodyPr/>
                    <a:lstStyle/>
                    <a:p>
                      <a:pPr>
                        <a:lnSpc>
                          <a:spcPct val="150000"/>
                        </a:lnSpc>
                      </a:pPr>
                      <a:r>
                        <a:rPr lang="en-US" sz="2000">
                          <a:effectLst/>
                        </a:rPr>
                        <a:t>Sau khi có đáp ứng hoàn toàn, số l</a:t>
                      </a:r>
                      <a:r>
                        <a:rPr lang="vi-VN" sz="2000">
                          <a:effectLst/>
                        </a:rPr>
                        <a:t>ư</a:t>
                      </a:r>
                      <a:r>
                        <a:rPr lang="en-US" sz="2000">
                          <a:effectLst/>
                        </a:rPr>
                        <a:t>ợng tiểu cầu &lt;100K/uL, đo 2</a:t>
                      </a:r>
                      <a:r>
                        <a:rPr lang="vi-VN" sz="2000">
                          <a:effectLst/>
                        </a:rPr>
                        <a:t> </a:t>
                      </a:r>
                      <a:r>
                        <a:rPr lang="en-US" sz="2000">
                          <a:effectLst/>
                        </a:rPr>
                        <a:t>lần cách nhau ít nhất một ngày hoặc </a:t>
                      </a:r>
                      <a:r>
                        <a:rPr lang="vi-VN" sz="2000">
                          <a:effectLst/>
                        </a:rPr>
                        <a:t>BN </a:t>
                      </a:r>
                      <a:r>
                        <a:rPr lang="en-US" sz="2000">
                          <a:effectLst/>
                        </a:rPr>
                        <a:t>có xuất</a:t>
                      </a:r>
                      <a:r>
                        <a:rPr lang="vi-VN" sz="2000">
                          <a:effectLst/>
                        </a:rPr>
                        <a:t> </a:t>
                      </a:r>
                      <a:r>
                        <a:rPr lang="en-US" sz="2000">
                          <a:effectLst/>
                        </a:rPr>
                        <a:t>huyết.</a:t>
                      </a:r>
                    </a:p>
                  </a:txBody>
                  <a:tcPr marL="28373" marR="28373" marT="14186" marB="14186" anchor="ctr"/>
                </a:tc>
                <a:extLst>
                  <a:ext uri="{0D108BD9-81ED-4DB2-BD59-A6C34878D82A}">
                    <a16:rowId xmlns:a16="http://schemas.microsoft.com/office/drawing/2014/main" val="915680395"/>
                  </a:ext>
                </a:extLst>
              </a:tr>
              <a:tr h="54152">
                <a:tc>
                  <a:txBody>
                    <a:bodyPr/>
                    <a:lstStyle/>
                    <a:p>
                      <a:pPr>
                        <a:lnSpc>
                          <a:spcPct val="150000"/>
                        </a:lnSpc>
                      </a:pPr>
                      <a:r>
                        <a:rPr lang="en-US" sz="2000">
                          <a:effectLst/>
                        </a:rPr>
                        <a:t>Mất đáp ứng</a:t>
                      </a:r>
                    </a:p>
                  </a:txBody>
                  <a:tcPr marL="28373" marR="28373" marT="14186" marB="14186" anchor="ctr"/>
                </a:tc>
                <a:tc>
                  <a:txBody>
                    <a:bodyPr/>
                    <a:lstStyle/>
                    <a:p>
                      <a:pPr>
                        <a:lnSpc>
                          <a:spcPct val="150000"/>
                        </a:lnSpc>
                      </a:pPr>
                      <a:r>
                        <a:rPr lang="vi-VN" sz="2000">
                          <a:effectLst/>
                        </a:rPr>
                        <a:t>Sau khi có đáp ứng, số lượng tiểu cầu &lt; 30 K/uL hoặc tăngthấp hơn 2 lần so với mức tiểu cầu nền hoặc bệnh nhân có xuất huyết, đo 2 lần cách nhau ít nhất một ngày. Tiểu cầu cần được đo 2 lần cách nhau ít nhất một ngày</a:t>
                      </a:r>
                    </a:p>
                  </a:txBody>
                  <a:tcPr marL="28373" marR="28373" marT="14186" marB="14186" anchor="ctr"/>
                </a:tc>
                <a:extLst>
                  <a:ext uri="{0D108BD9-81ED-4DB2-BD59-A6C34878D82A}">
                    <a16:rowId xmlns:a16="http://schemas.microsoft.com/office/drawing/2014/main" val="2007780376"/>
                  </a:ext>
                </a:extLst>
              </a:tr>
            </a:tbl>
          </a:graphicData>
        </a:graphic>
      </p:graphicFrame>
    </p:spTree>
    <p:extLst>
      <p:ext uri="{BB962C8B-B14F-4D97-AF65-F5344CB8AC3E}">
        <p14:creationId xmlns:p14="http://schemas.microsoft.com/office/powerpoint/2010/main" val="1542402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err="1"/>
              <a:t>Điều</a:t>
            </a:r>
            <a:r>
              <a:rPr lang="en-US" b="1"/>
              <a:t> trị</a:t>
            </a:r>
            <a:endParaRPr lang="en-US" dirty="0"/>
          </a:p>
        </p:txBody>
      </p:sp>
      <p:sp>
        <p:nvSpPr>
          <p:cNvPr id="3" name="Content Placeholder 2"/>
          <p:cNvSpPr>
            <a:spLocks noGrp="1"/>
          </p:cNvSpPr>
          <p:nvPr>
            <p:ph idx="1"/>
          </p:nvPr>
        </p:nvSpPr>
        <p:spPr>
          <a:xfrm>
            <a:off x="0" y="731837"/>
            <a:ext cx="9144000" cy="6014352"/>
          </a:xfrm>
        </p:spPr>
        <p:txBody>
          <a:bodyPr>
            <a:normAutofit/>
          </a:bodyPr>
          <a:lstStyle/>
          <a:p>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loại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endParaRPr lang="en-US" sz="3600" dirty="0">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Corticosteroids</a:t>
            </a:r>
            <a:r>
              <a:rPr lang="vi-VN">
                <a:latin typeface="calibri" panose="020F0502020204030204" pitchFamily="34" charset="0"/>
                <a:cs typeface="calibri" panose="020F0502020204030204" pitchFamily="34" charset="0"/>
              </a:rPr>
              <a:t> </a:t>
            </a:r>
            <a:r>
              <a:rPr lang="vi-VN" sz="2400">
                <a:solidFill>
                  <a:srgbClr val="00B050"/>
                </a:solidFill>
                <a:latin typeface="Calibri" panose="020F0502020204030204" pitchFamily="34" charset="0"/>
                <a:cs typeface="Calibri" panose="020F0502020204030204" pitchFamily="34" charset="0"/>
              </a:rPr>
              <a:t>(nhiều liều do tùy theo phác đồ)</a:t>
            </a:r>
            <a:r>
              <a:rPr lang="en-US">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a:p>
            <a:pPr lvl="2"/>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ổn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định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p>
            <a:pPr lvl="2"/>
            <a:r>
              <a:rPr lang="en-US" dirty="0" err="1">
                <a:latin typeface="calibri" panose="020F0502020204030204" pitchFamily="34" charset="0"/>
                <a:cs typeface="calibri" panose="020F0502020204030204" pitchFamily="34" charset="0"/>
              </a:rPr>
              <a:t>Liều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cs typeface="calibri" panose="020F0502020204030204" pitchFamily="34" charset="0"/>
              </a:rPr>
              <a:t>Prednisone 1-2mg/kg/</a:t>
            </a:r>
            <a:r>
              <a:rPr lang="en-US" dirty="0" err="1">
                <a:highlight>
                  <a:srgbClr val="FFFF00"/>
                </a:highlight>
                <a:latin typeface="calibri" panose="020F0502020204030204" pitchFamily="34" charset="0"/>
                <a:cs typeface="calibri" panose="020F0502020204030204" pitchFamily="34" charset="0"/>
              </a:rPr>
              <a:t>ngày</a:t>
            </a:r>
            <a:r>
              <a:rPr lang="en-US" dirty="0">
                <a:highlight>
                  <a:srgbClr val="FFFF00"/>
                </a:highlight>
                <a:latin typeface="calibri" panose="020F0502020204030204" pitchFamily="34" charset="0"/>
                <a:cs typeface="calibri" panose="020F0502020204030204" pitchFamily="34" charset="0"/>
              </a:rPr>
              <a:t> chia 2 </a:t>
            </a:r>
            <a:r>
              <a:rPr lang="en-US" dirty="0" err="1">
                <a:highlight>
                  <a:srgbClr val="FFFF00"/>
                </a:highlight>
                <a:latin typeface="calibri" panose="020F0502020204030204" pitchFamily="34" charset="0"/>
                <a:cs typeface="calibri" panose="020F0502020204030204" pitchFamily="34" charset="0"/>
              </a:rPr>
              <a:t>lần</a:t>
            </a:r>
            <a:r>
              <a:rPr lang="en-US" dirty="0">
                <a:highlight>
                  <a:srgbClr val="FFFF00"/>
                </a:highlight>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x 2 </a:t>
            </a:r>
            <a:r>
              <a:rPr lang="en-US" err="1">
                <a:latin typeface="calibri" panose="020F0502020204030204" pitchFamily="34" charset="0"/>
                <a:cs typeface="calibri" panose="020F0502020204030204" pitchFamily="34" charset="0"/>
              </a:rPr>
              <a:t>tuần</a:t>
            </a:r>
            <a:r>
              <a:rPr lang="en-US">
                <a:latin typeface="calibri" panose="020F0502020204030204" pitchFamily="34" charset="0"/>
                <a:cs typeface="calibri" panose="020F0502020204030204" pitchFamily="34" charset="0"/>
              </a:rPr>
              <a:t> đầu, </a:t>
            </a:r>
            <a:r>
              <a:rPr lang="en-US" dirty="0" err="1">
                <a:latin typeface="calibri" panose="020F0502020204030204" pitchFamily="34" charset="0"/>
                <a:cs typeface="calibri" panose="020F0502020204030204" pitchFamily="34" charset="0"/>
              </a:rPr>
              <a:t>tiếp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 liều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1-2  tuần.</a:t>
            </a:r>
            <a:br>
              <a:rPr lang="vi-VN">
                <a:latin typeface="calibri" panose="020F0502020204030204" pitchFamily="34" charset="0"/>
                <a:cs typeface="calibri" panose="020F0502020204030204" pitchFamily="34" charset="0"/>
              </a:rPr>
            </a:br>
            <a:r>
              <a:rPr lang="en-US" b="1" i="1" u="sng">
                <a:latin typeface="calibri" panose="020F0502020204030204" pitchFamily="34" charset="0"/>
                <a:cs typeface="calibri" panose="020F0502020204030204" pitchFamily="34" charset="0"/>
              </a:rPr>
              <a:t>Hoặc</a:t>
            </a:r>
            <a:r>
              <a:rPr lang="en-US">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4mg/kg/</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chia 3 </a:t>
            </a:r>
            <a:r>
              <a:rPr lang="en-US" dirty="0" err="1">
                <a:latin typeface="calibri" panose="020F0502020204030204" pitchFamily="34" charset="0"/>
                <a:cs typeface="calibri" panose="020F0502020204030204" pitchFamily="34" charset="0"/>
              </a:rPr>
              <a:t>lần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4 </a:t>
            </a:r>
            <a:r>
              <a:rPr lang="en-US" err="1">
                <a:latin typeface="calibri" panose="020F0502020204030204" pitchFamily="34" charset="0"/>
                <a:cs typeface="calibri" panose="020F0502020204030204" pitchFamily="34" charset="0"/>
              </a:rPr>
              <a:t>ngày</a:t>
            </a:r>
            <a:r>
              <a:rPr lang="en-US">
                <a:latin typeface="calibri" panose="020F0502020204030204" pitchFamily="34" charset="0"/>
                <a:cs typeface="calibri" panose="020F0502020204030204" pitchFamily="34" charset="0"/>
              </a:rPr>
              <a:t>.</a:t>
            </a:r>
            <a:br>
              <a:rPr lang="vi-VN">
                <a:latin typeface="calibri" panose="020F0502020204030204" pitchFamily="34" charset="0"/>
                <a:cs typeface="calibri" panose="020F0502020204030204" pitchFamily="34" charset="0"/>
              </a:rPr>
            </a:br>
            <a:r>
              <a:rPr lang="en-US" b="1" i="1" u="sng">
                <a:latin typeface="calibri" panose="020F0502020204030204" pitchFamily="34" charset="0"/>
                <a:cs typeface="calibri" panose="020F0502020204030204" pitchFamily="34" charset="0"/>
              </a:rPr>
              <a:t>Hoặc</a:t>
            </a:r>
            <a:r>
              <a:rPr lang="en-US">
                <a:latin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cs typeface="calibri" panose="020F0502020204030204" pitchFamily="34" charset="0"/>
              </a:rPr>
              <a:t>Methylprednisolone 30mg/kg/</a:t>
            </a:r>
            <a:r>
              <a:rPr lang="en-US" err="1">
                <a:highlight>
                  <a:srgbClr val="FFFF00"/>
                </a:highlight>
                <a:latin typeface="calibri" panose="020F0502020204030204" pitchFamily="34" charset="0"/>
                <a:cs typeface="calibri" panose="020F0502020204030204" pitchFamily="34" charset="0"/>
              </a:rPr>
              <a:t>ngày</a:t>
            </a:r>
            <a:r>
              <a:rPr lang="en-US">
                <a:highlight>
                  <a:srgbClr val="FFFF00"/>
                </a:highlight>
                <a:latin typeface="calibri" panose="020F0502020204030204" pitchFamily="34" charset="0"/>
                <a:cs typeface="calibri" panose="020F0502020204030204" pitchFamily="34" charset="0"/>
              </a:rPr>
              <a:t>/</a:t>
            </a:r>
            <a:r>
              <a:rPr lang="vi-VN">
                <a:highlight>
                  <a:srgbClr val="FFFF00"/>
                </a:highlight>
                <a:latin typeface="calibri" panose="020F0502020204030204" pitchFamily="34" charset="0"/>
                <a:cs typeface="calibri" panose="020F0502020204030204" pitchFamily="34" charset="0"/>
              </a:rPr>
              <a:t>TTM</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trong 3 ngày.</a:t>
            </a:r>
            <a:br>
              <a:rPr lang="vi-VN">
                <a:latin typeface="calibri" panose="020F0502020204030204" pitchFamily="34" charset="0"/>
                <a:cs typeface="calibri" panose="020F0502020204030204" pitchFamily="34" charset="0"/>
              </a:rPr>
            </a:br>
            <a:r>
              <a:rPr lang="en-US" b="1" i="1" u="sng">
                <a:latin typeface="calibri" panose="020F0502020204030204" pitchFamily="34" charset="0"/>
                <a:cs typeface="calibri" panose="020F0502020204030204" pitchFamily="34" charset="0"/>
              </a:rPr>
              <a:t>Hoặc</a:t>
            </a:r>
            <a:r>
              <a:rPr lang="en-US">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Dexamethasone 40mg/kg/</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(24mg/m</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da ) </a:t>
            </a:r>
            <a:r>
              <a:rPr lang="en-US" dirty="0" err="1">
                <a:latin typeface="calibri" panose="020F0502020204030204" pitchFamily="34" charset="0"/>
                <a:cs typeface="calibri" panose="020F0502020204030204" pitchFamily="34" charset="0"/>
              </a:rPr>
              <a:t>uống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4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14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3 </a:t>
            </a:r>
            <a:r>
              <a:rPr lang="en-US" dirty="0" err="1">
                <a:latin typeface="calibri" panose="020F0502020204030204" pitchFamily="34" charset="0"/>
                <a:cs typeface="calibri" panose="020F0502020204030204" pitchFamily="34" charset="0"/>
              </a:rPr>
              <a:t>lần</a:t>
            </a:r>
            <a:r>
              <a:rPr lang="en-US" dirty="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p>
            <a:pPr lvl="2"/>
            <a:r>
              <a:rPr lang="en-US" dirty="0" err="1">
                <a:latin typeface="calibri" panose="020F0502020204030204" pitchFamily="34" charset="0"/>
                <a:cs typeface="calibri" panose="020F0502020204030204" pitchFamily="34" charset="0"/>
              </a:rPr>
              <a:t>Tái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ngưng</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thuốc</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a:p>
            <a:pPr lvl="2"/>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phụ</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vi, </a:t>
            </a:r>
            <a:r>
              <a:rPr lang="en-US" dirty="0" err="1">
                <a:latin typeface="calibri" panose="020F0502020204030204" pitchFamily="34" charset="0"/>
                <a:cs typeface="calibri" panose="020F0502020204030204" pitchFamily="34" charset="0"/>
              </a:rPr>
              <a:t>rối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loạn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giấc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ngủ</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thèm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chậm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lớn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đường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áp</a:t>
            </a:r>
            <a:r>
              <a:rPr lang="en-US">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1BF4F87-2DFB-44D2-8519-5B8867005417}"/>
              </a:ext>
            </a:extLst>
          </p:cNvPr>
          <p:cNvSpPr/>
          <p:nvPr/>
        </p:nvSpPr>
        <p:spPr>
          <a:xfrm>
            <a:off x="6540402" y="3394786"/>
            <a:ext cx="2603598" cy="3385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vi-VN" sz="1600"/>
              <a:t>NĐ1: Methyl 10mg/kg thôi</a:t>
            </a:r>
            <a:endParaRPr lang="en-US" sz="1600"/>
          </a:p>
        </p:txBody>
      </p:sp>
    </p:spTree>
    <p:extLst>
      <p:ext uri="{BB962C8B-B14F-4D97-AF65-F5344CB8AC3E}">
        <p14:creationId xmlns:p14="http://schemas.microsoft.com/office/powerpoint/2010/main" val="744849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err="1"/>
              <a:t>Điều</a:t>
            </a:r>
            <a:r>
              <a:rPr lang="en-US" b="1"/>
              <a:t> trị</a:t>
            </a:r>
            <a:endParaRPr lang="en-US" dirty="0"/>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Intravenous immunoglobulin (IVIG): </a:t>
            </a:r>
          </a:p>
          <a:p>
            <a:pPr lvl="1"/>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chế</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cạnh </a:t>
            </a:r>
            <a:r>
              <a:rPr lang="en-US" dirty="0" err="1">
                <a:latin typeface="calibri" panose="020F0502020204030204" pitchFamily="34" charset="0"/>
                <a:cs typeface="calibri" panose="020F0502020204030204" pitchFamily="34" charset="0"/>
              </a:rPr>
              <a:t>tranh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ức</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chế</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KT </a:t>
            </a:r>
            <a:r>
              <a:rPr lang="en-US">
                <a:latin typeface="calibri" panose="020F0502020204030204" pitchFamily="34" charset="0"/>
                <a:cs typeface="calibri" panose="020F0502020204030204" pitchFamily="34" charset="0"/>
              </a:rPr>
              <a:t>trong </a:t>
            </a:r>
            <a:r>
              <a:rPr lang="en-US" dirty="0" err="1">
                <a:latin typeface="calibri" panose="020F0502020204030204" pitchFamily="34" charset="0"/>
                <a:cs typeface="calibri" panose="020F0502020204030204" pitchFamily="34" charset="0"/>
              </a:rPr>
              <a:t>gắn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ngừa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giữ</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[TC-KT]</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bởi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ĐTB</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thụ</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Fc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bào</a:t>
            </a:r>
            <a:r>
              <a:rPr lang="en-US" dirty="0">
                <a:latin typeface="calibri" panose="020F0502020204030204" pitchFamily="34" charset="0"/>
                <a:cs typeface="calibri" panose="020F0502020204030204" pitchFamily="34" charset="0"/>
              </a:rPr>
              <a:t> dendritic;</a:t>
            </a:r>
            <a:r>
              <a:rPr lang="en-US" sz="3200"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truyền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a:t>
            </a:r>
          </a:p>
          <a:p>
            <a:pPr lvl="1"/>
            <a:r>
              <a:rPr lang="en-US" sz="2600" dirty="0" err="1">
                <a:highlight>
                  <a:srgbClr val="FFFF00"/>
                </a:highlight>
                <a:latin typeface="calibri" panose="020F0502020204030204" pitchFamily="34" charset="0"/>
                <a:cs typeface="calibri" panose="020F0502020204030204" pitchFamily="34" charset="0"/>
              </a:rPr>
              <a:t>Chỉ</a:t>
            </a:r>
            <a:r>
              <a:rPr lang="en-US" sz="2600" dirty="0">
                <a:highlight>
                  <a:srgbClr val="FFFF00"/>
                </a:highlight>
                <a:latin typeface="calibri" panose="020F0502020204030204" pitchFamily="34" charset="0"/>
                <a:cs typeface="calibri" panose="020F0502020204030204" pitchFamily="34" charset="0"/>
              </a:rPr>
              <a:t> </a:t>
            </a:r>
            <a:r>
              <a:rPr lang="en-US" sz="2600" dirty="0" err="1">
                <a:highlight>
                  <a:srgbClr val="FFFF00"/>
                </a:highlight>
                <a:latin typeface="calibri" panose="020F0502020204030204" pitchFamily="34" charset="0"/>
                <a:cs typeface="calibri" panose="020F0502020204030204" pitchFamily="34" charset="0"/>
              </a:rPr>
              <a:t>định</a:t>
            </a:r>
            <a:r>
              <a:rPr lang="en-US" sz="2600">
                <a:highlight>
                  <a:srgbClr val="FFFF00"/>
                </a:highlight>
                <a:latin typeface="calibri" panose="020F0502020204030204" pitchFamily="34" charset="0"/>
                <a:cs typeface="calibri" panose="020F0502020204030204" pitchFamily="34" charset="0"/>
              </a:rPr>
              <a:t>:</a:t>
            </a:r>
            <a:r>
              <a:rPr lang="en-US">
                <a:highlight>
                  <a:srgbClr val="FFFF00"/>
                </a:highlight>
                <a:latin typeface="calibri" panose="020F0502020204030204" pitchFamily="34" charset="0"/>
                <a:cs typeface="calibri" panose="020F0502020204030204" pitchFamily="34" charset="0"/>
              </a:rPr>
              <a:t> xuất huyết ướt (xuất huyết niêm </a:t>
            </a:r>
            <a:r>
              <a:rPr lang="en-US" dirty="0" err="1">
                <a:highlight>
                  <a:srgbClr val="FFFF00"/>
                </a:highlight>
                <a:latin typeface="calibri" panose="020F0502020204030204" pitchFamily="34" charset="0"/>
                <a:cs typeface="calibri" panose="020F0502020204030204" pitchFamily="34" charset="0"/>
              </a:rPr>
              <a:t>mạc</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nặng</a:t>
            </a:r>
            <a:r>
              <a:rPr lang="en-US" dirty="0">
                <a:highlight>
                  <a:srgbClr val="FFFF00"/>
                </a:highlight>
                <a:latin typeface="calibri" panose="020F0502020204030204" pitchFamily="34" charset="0"/>
                <a:cs typeface="calibri" panose="020F0502020204030204" pitchFamily="34" charset="0"/>
              </a:rPr>
              <a:t>)</a:t>
            </a:r>
          </a:p>
          <a:p>
            <a:pPr lvl="1"/>
            <a:r>
              <a:rPr lang="en-US" sz="2600" dirty="0" err="1">
                <a:latin typeface="calibri" panose="020F0502020204030204" pitchFamily="34" charset="0"/>
                <a:cs typeface="calibri" panose="020F0502020204030204" pitchFamily="34" charset="0"/>
              </a:rPr>
              <a:t>Liều</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dùng</a:t>
            </a:r>
            <a:r>
              <a:rPr lang="en-US" sz="26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400mg/kg/</a:t>
            </a:r>
            <a:r>
              <a:rPr lang="en-US" err="1">
                <a:latin typeface="calibri" panose="020F0502020204030204" pitchFamily="34" charset="0"/>
                <a:cs typeface="calibri" panose="020F0502020204030204" pitchFamily="34" charset="0"/>
              </a:rPr>
              <a:t>ngày</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TTM </a:t>
            </a:r>
            <a:r>
              <a:rPr lang="en-US">
                <a:latin typeface="calibri" panose="020F0502020204030204" pitchFamily="34" charset="0"/>
                <a:cs typeface="calibri" panose="020F0502020204030204" pitchFamily="34" charset="0"/>
              </a:rPr>
              <a:t>trong </a:t>
            </a:r>
            <a:r>
              <a:rPr lang="en-US" dirty="0">
                <a:latin typeface="calibri" panose="020F0502020204030204" pitchFamily="34" charset="0"/>
                <a:cs typeface="calibri" panose="020F0502020204030204" pitchFamily="34" charset="0"/>
              </a:rPr>
              <a:t>5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hoặc</a:t>
            </a:r>
            <a:r>
              <a:rPr lang="en-US" dirty="0">
                <a:latin typeface="calibri" panose="020F0502020204030204" pitchFamily="34" charset="0"/>
                <a:cs typeface="calibri" panose="020F0502020204030204" pitchFamily="34" charset="0"/>
              </a:rPr>
              <a:t> </a:t>
            </a:r>
            <a:r>
              <a:rPr lang="en-US" dirty="0">
                <a:highlight>
                  <a:srgbClr val="00FF00"/>
                </a:highlight>
                <a:latin typeface="calibri" panose="020F0502020204030204" pitchFamily="34" charset="0"/>
                <a:cs typeface="calibri" panose="020F0502020204030204" pitchFamily="34" charset="0"/>
              </a:rPr>
              <a:t>1000mg/kg/1 </a:t>
            </a:r>
            <a:r>
              <a:rPr lang="en-US" dirty="0" err="1">
                <a:highlight>
                  <a:srgbClr val="00FF00"/>
                </a:highlight>
                <a:latin typeface="calibri" panose="020F0502020204030204" pitchFamily="34" charset="0"/>
                <a:cs typeface="calibri" panose="020F0502020204030204" pitchFamily="34" charset="0"/>
              </a:rPr>
              <a:t>lần</a:t>
            </a:r>
            <a:r>
              <a:rPr lang="en-US" dirty="0">
                <a:highlight>
                  <a:srgbClr val="00FF00"/>
                </a:highlight>
                <a:latin typeface="calibri" panose="020F0502020204030204" pitchFamily="34" charset="0"/>
                <a:cs typeface="calibri" panose="020F0502020204030204" pitchFamily="34" charset="0"/>
              </a:rPr>
              <a:t>; </a:t>
            </a:r>
            <a:r>
              <a:rPr lang="en-US" dirty="0" err="1">
                <a:highlight>
                  <a:srgbClr val="00FF00"/>
                </a:highlight>
                <a:latin typeface="calibri" panose="020F0502020204030204" pitchFamily="34" charset="0"/>
                <a:cs typeface="calibri" panose="020F0502020204030204" pitchFamily="34" charset="0"/>
              </a:rPr>
              <a:t>hoặc</a:t>
            </a:r>
            <a:r>
              <a:rPr lang="en-US" dirty="0">
                <a:highlight>
                  <a:srgbClr val="00FF00"/>
                </a:highlight>
                <a:latin typeface="calibri" panose="020F0502020204030204" pitchFamily="34" charset="0"/>
                <a:cs typeface="calibri" panose="020F0502020204030204" pitchFamily="34" charset="0"/>
              </a:rPr>
              <a:t> 800mg/kg/</a:t>
            </a:r>
            <a:r>
              <a:rPr lang="en-US" dirty="0" err="1">
                <a:highlight>
                  <a:srgbClr val="00FF00"/>
                </a:highlight>
                <a:latin typeface="calibri" panose="020F0502020204030204" pitchFamily="34" charset="0"/>
                <a:cs typeface="calibri" panose="020F0502020204030204" pitchFamily="34" charset="0"/>
              </a:rPr>
              <a:t>ngày</a:t>
            </a:r>
            <a:r>
              <a:rPr lang="en-US" dirty="0">
                <a:highlight>
                  <a:srgbClr val="00FF00"/>
                </a:highlight>
                <a:latin typeface="calibri" panose="020F0502020204030204" pitchFamily="34" charset="0"/>
                <a:cs typeface="calibri" panose="020F0502020204030204" pitchFamily="34" charset="0"/>
              </a:rPr>
              <a:t> </a:t>
            </a:r>
            <a:r>
              <a:rPr lang="en-US" dirty="0" err="1">
                <a:highlight>
                  <a:srgbClr val="00FF00"/>
                </a:highlight>
                <a:latin typeface="calibri" panose="020F0502020204030204" pitchFamily="34" charset="0"/>
                <a:cs typeface="calibri" panose="020F0502020204030204" pitchFamily="34" charset="0"/>
              </a:rPr>
              <a:t>trong</a:t>
            </a:r>
            <a:r>
              <a:rPr lang="en-US" dirty="0">
                <a:highlight>
                  <a:srgbClr val="00FF00"/>
                </a:highlight>
                <a:latin typeface="calibri" panose="020F0502020204030204" pitchFamily="34" charset="0"/>
                <a:cs typeface="calibri" panose="020F0502020204030204" pitchFamily="34" charset="0"/>
              </a:rPr>
              <a:t> 2 </a:t>
            </a:r>
            <a:r>
              <a:rPr lang="en-US" dirty="0" err="1">
                <a:highlight>
                  <a:srgbClr val="00FF00"/>
                </a:highlight>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sớm</a:t>
            </a:r>
            <a:r>
              <a:rPr lang="en-US" dirty="0">
                <a:latin typeface="calibri" panose="020F0502020204030204" pitchFamily="34" charset="0"/>
                <a:cs typeface="calibri" panose="020F0502020204030204" pitchFamily="34" charset="0"/>
              </a:rPr>
              <a:t> 24-72  </a:t>
            </a:r>
            <a:r>
              <a:rPr lang="en-US" dirty="0" err="1">
                <a:latin typeface="calibri" panose="020F0502020204030204" pitchFamily="34" charset="0"/>
                <a:cs typeface="calibri" panose="020F0502020204030204" pitchFamily="34" charset="0"/>
              </a:rPr>
              <a:t>giờ</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sau</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truy</a:t>
            </a:r>
            <a:r>
              <a:rPr lang="en-US">
                <a:latin typeface="calibri" panose="020F0502020204030204" pitchFamily="34" charset="0"/>
                <a:cs typeface="calibri" panose="020F0502020204030204" pitchFamily="34" charset="0"/>
              </a:rPr>
              <a:t>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đỉnh</a:t>
            </a:r>
            <a:r>
              <a:rPr lang="en-US" dirty="0">
                <a:latin typeface="calibri" panose="020F0502020204030204" pitchFamily="34" charset="0"/>
                <a:cs typeface="calibri" panose="020F0502020204030204" pitchFamily="34" charset="0"/>
              </a:rPr>
              <a:t> ở 9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a:t>
            </a:r>
          </a:p>
          <a:p>
            <a:pPr lvl="1"/>
            <a:r>
              <a:rPr lang="en-US" sz="2600" dirty="0" err="1">
                <a:latin typeface="calibri" panose="020F0502020204030204" pitchFamily="34" charset="0"/>
                <a:cs typeface="calibri" panose="020F0502020204030204" pitchFamily="34" charset="0"/>
              </a:rPr>
              <a:t>Tác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dụng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phụ</a:t>
            </a:r>
            <a:r>
              <a:rPr lang="en-US" sz="26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giống</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như</a:t>
            </a:r>
            <a:r>
              <a:rPr lang="en-US">
                <a:latin typeface="calibri" panose="020F0502020204030204" pitchFamily="34" charset="0"/>
                <a:cs typeface="calibri" panose="020F0502020204030204" pitchFamily="34" charset="0"/>
              </a:rPr>
              <a:t> cúm</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(buồn </a:t>
            </a:r>
            <a:r>
              <a:rPr lang="en-US" dirty="0" err="1">
                <a:latin typeface="calibri" panose="020F0502020204030204" pitchFamily="34" charset="0"/>
                <a:cs typeface="calibri" panose="020F0502020204030204" pitchFamily="34" charset="0"/>
              </a:rPr>
              <a:t>nôn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hay </a:t>
            </a:r>
            <a:r>
              <a:rPr lang="en-US" dirty="0" err="1">
                <a:latin typeface="calibri" panose="020F0502020204030204" pitchFamily="34" charset="0"/>
                <a:cs typeface="calibri" panose="020F0502020204030204" pitchFamily="34" charset="0"/>
              </a:rPr>
              <a:t>sốt</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BN </a:t>
            </a:r>
            <a:r>
              <a:rPr lang="en-US">
                <a:latin typeface="calibri" panose="020F0502020204030204" pitchFamily="34" charset="0"/>
                <a:cs typeface="calibri" panose="020F0502020204030204" pitchFamily="34" charset="0"/>
              </a:rPr>
              <a:t>lớn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giảm</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Neutrophil</a:t>
            </a:r>
            <a:r>
              <a:rPr lang="en-US">
                <a:latin typeface="calibri" panose="020F0502020204030204" pitchFamily="34" charset="0"/>
                <a:cs typeface="calibri" panose="020F0502020204030204" pitchFamily="34" charset="0"/>
              </a:rPr>
              <a:t> (&lt;</a:t>
            </a:r>
            <a:r>
              <a:rPr lang="en-US" dirty="0">
                <a:latin typeface="calibri" panose="020F0502020204030204" pitchFamily="34" charset="0"/>
                <a:cs typeface="calibri" panose="020F0502020204030204" pitchFamily="34" charset="0"/>
              </a:rPr>
              <a:t>1500/</a:t>
            </a:r>
            <a:r>
              <a:rPr lang="en-US" dirty="0" err="1">
                <a:latin typeface="calibri" panose="020F0502020204030204" pitchFamily="34" charset="0"/>
                <a:cs typeface="calibri" panose="020F0502020204030204" pitchFamily="34" charset="0"/>
              </a:rPr>
              <a:t>μL</a:t>
            </a:r>
            <a:r>
              <a:rPr lang="en-US" dirty="0">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Sốc</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phản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vệ</a:t>
            </a:r>
            <a:r>
              <a:rPr lang="en-US" dirty="0">
                <a:highlight>
                  <a:srgbClr val="FFFF00"/>
                </a:highlight>
                <a:latin typeface="calibri" panose="020F0502020204030204" pitchFamily="34" charset="0"/>
                <a:cs typeface="calibri" panose="020F0502020204030204" pitchFamily="34" charset="0"/>
              </a:rPr>
              <a:t> </a:t>
            </a:r>
            <a:r>
              <a:rPr lang="en-US">
                <a:highlight>
                  <a:srgbClr val="FFFF00"/>
                </a:highlight>
                <a:latin typeface="calibri" panose="020F0502020204030204" pitchFamily="34" charset="0"/>
                <a:cs typeface="calibri" panose="020F0502020204030204" pitchFamily="34" charset="0"/>
              </a:rPr>
              <a:t>ở  </a:t>
            </a:r>
            <a:r>
              <a:rPr lang="vi-VN">
                <a:highlight>
                  <a:srgbClr val="FFFF00"/>
                </a:highlight>
                <a:latin typeface="calibri" panose="020F0502020204030204" pitchFamily="34" charset="0"/>
                <a:cs typeface="calibri" panose="020F0502020204030204" pitchFamily="34" charset="0"/>
              </a:rPr>
              <a:t>BN </a:t>
            </a:r>
            <a:r>
              <a:rPr lang="en-US">
                <a:highlight>
                  <a:srgbClr val="FFFF00"/>
                </a:highlight>
                <a:latin typeface="calibri" panose="020F0502020204030204" pitchFamily="34" charset="0"/>
                <a:cs typeface="calibri" panose="020F0502020204030204" pitchFamily="34" charset="0"/>
              </a:rPr>
              <a:t>thiếu </a:t>
            </a:r>
            <a:r>
              <a:rPr lang="en-US" dirty="0">
                <a:highlight>
                  <a:srgbClr val="FFFF00"/>
                </a:highlight>
                <a:latin typeface="calibri" panose="020F0502020204030204" pitchFamily="34" charset="0"/>
                <a:cs typeface="calibri" panose="020F0502020204030204" pitchFamily="34" charset="0"/>
              </a:rPr>
              <a:t>IgA di </a:t>
            </a:r>
            <a:r>
              <a:rPr lang="en-US" err="1">
                <a:highlight>
                  <a:srgbClr val="FFFF00"/>
                </a:highlight>
                <a:latin typeface="calibri" panose="020F0502020204030204" pitchFamily="34" charset="0"/>
                <a:cs typeface="calibri" panose="020F0502020204030204" pitchFamily="34" charset="0"/>
              </a:rPr>
              <a:t>truyền</a:t>
            </a:r>
            <a:r>
              <a:rPr lang="en-US">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B06ED64-E08D-43E8-813B-7226E4D94D31}"/>
              </a:ext>
            </a:extLst>
          </p:cNvPr>
          <p:cNvSpPr/>
          <p:nvPr/>
        </p:nvSpPr>
        <p:spPr>
          <a:xfrm>
            <a:off x="457200" y="4191000"/>
            <a:ext cx="466794"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vi-VN"/>
              <a:t>LS</a:t>
            </a:r>
            <a:endParaRPr lang="en-US"/>
          </a:p>
        </p:txBody>
      </p:sp>
    </p:spTree>
    <p:extLst>
      <p:ext uri="{BB962C8B-B14F-4D97-AF65-F5344CB8AC3E}">
        <p14:creationId xmlns:p14="http://schemas.microsoft.com/office/powerpoint/2010/main" val="84197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trike="sngStrike" dirty="0"/>
              <a:t>4. </a:t>
            </a:r>
            <a:r>
              <a:rPr lang="en-US" b="1" strike="sngStrike" err="1"/>
              <a:t>Điều</a:t>
            </a:r>
            <a:r>
              <a:rPr lang="en-US" b="1" strike="sngStrike"/>
              <a:t> trị</a:t>
            </a:r>
            <a:endParaRPr lang="en-US" strike="sngStrike" dirty="0"/>
          </a:p>
        </p:txBody>
      </p:sp>
      <p:sp>
        <p:nvSpPr>
          <p:cNvPr id="3" name="Content Placeholder 2"/>
          <p:cNvSpPr>
            <a:spLocks noGrp="1"/>
          </p:cNvSpPr>
          <p:nvPr>
            <p:ph idx="1"/>
          </p:nvPr>
        </p:nvSpPr>
        <p:spPr/>
        <p:txBody>
          <a:bodyPr>
            <a:normAutofit/>
          </a:bodyPr>
          <a:lstStyle/>
          <a:p>
            <a:r>
              <a:rPr lang="en-US" dirty="0"/>
              <a:t>Anti-Rho(D) immune </a:t>
            </a:r>
            <a:r>
              <a:rPr lang="en-US"/>
              <a:t>globulin:</a:t>
            </a:r>
            <a:r>
              <a:rPr lang="vi-VN"/>
              <a:t> </a:t>
            </a:r>
            <a:r>
              <a:rPr lang="vi-VN" sz="2400">
                <a:solidFill>
                  <a:srgbClr val="00B050"/>
                </a:solidFill>
              </a:rPr>
              <a:t>độc nhiều nên khỏi học</a:t>
            </a:r>
            <a:endParaRPr lang="en-US" sz="2400" dirty="0">
              <a:solidFill>
                <a:srgbClr val="00B050"/>
              </a:solidFill>
            </a:endParaRPr>
          </a:p>
          <a:p>
            <a:pPr lvl="1"/>
            <a:r>
              <a:rPr lang="en-US" dirty="0" err="1"/>
              <a:t>Cơ</a:t>
            </a:r>
            <a:r>
              <a:rPr lang="en-US" dirty="0"/>
              <a:t> </a:t>
            </a:r>
            <a:r>
              <a:rPr lang="en-US" dirty="0" err="1"/>
              <a:t>chế</a:t>
            </a:r>
            <a:r>
              <a:rPr lang="en-US" dirty="0"/>
              <a:t>: Anti-Rho(Anti D) </a:t>
            </a:r>
            <a:r>
              <a:rPr lang="en-US" dirty="0" err="1"/>
              <a:t>gắn</a:t>
            </a:r>
            <a:r>
              <a:rPr lang="en-US" dirty="0"/>
              <a:t> </a:t>
            </a:r>
            <a:r>
              <a:rPr lang="en-US" dirty="0" err="1"/>
              <a:t>với</a:t>
            </a:r>
            <a:r>
              <a:rPr lang="en-US" dirty="0"/>
              <a:t> </a:t>
            </a:r>
            <a:r>
              <a:rPr lang="en-US" dirty="0" err="1"/>
              <a:t>kháng</a:t>
            </a:r>
            <a:r>
              <a:rPr lang="en-US" dirty="0"/>
              <a:t> </a:t>
            </a:r>
            <a:r>
              <a:rPr lang="en-US" dirty="0" err="1"/>
              <a:t>nguyên</a:t>
            </a:r>
            <a:r>
              <a:rPr lang="en-US" dirty="0"/>
              <a:t> </a:t>
            </a:r>
            <a:r>
              <a:rPr lang="en-US" dirty="0" err="1"/>
              <a:t>RhD</a:t>
            </a:r>
            <a:r>
              <a:rPr lang="en-US" dirty="0"/>
              <a:t> </a:t>
            </a:r>
            <a:r>
              <a:rPr lang="en-US" dirty="0" err="1"/>
              <a:t>trên</a:t>
            </a:r>
            <a:r>
              <a:rPr lang="en-US" dirty="0"/>
              <a:t> </a:t>
            </a:r>
            <a:r>
              <a:rPr lang="en-US" dirty="0" err="1"/>
              <a:t>hồng</a:t>
            </a:r>
            <a:r>
              <a:rPr lang="en-US" dirty="0"/>
              <a:t> </a:t>
            </a:r>
            <a:r>
              <a:rPr lang="en-US" dirty="0" err="1"/>
              <a:t>cầu</a:t>
            </a:r>
            <a:r>
              <a:rPr lang="en-US" dirty="0"/>
              <a:t>, </a:t>
            </a:r>
            <a:r>
              <a:rPr lang="en-US" dirty="0" err="1"/>
              <a:t>phức</a:t>
            </a:r>
            <a:r>
              <a:rPr lang="en-US" dirty="0"/>
              <a:t> </a:t>
            </a:r>
            <a:r>
              <a:rPr lang="en-US" dirty="0" err="1"/>
              <a:t>hợp</a:t>
            </a:r>
            <a:r>
              <a:rPr lang="en-US" dirty="0"/>
              <a:t> anti D/</a:t>
            </a:r>
            <a:r>
              <a:rPr lang="en-US" dirty="0" err="1"/>
              <a:t>hồng</a:t>
            </a:r>
            <a:r>
              <a:rPr lang="en-US" dirty="0"/>
              <a:t> </a:t>
            </a:r>
            <a:r>
              <a:rPr lang="en-US" dirty="0" err="1"/>
              <a:t>cầu</a:t>
            </a:r>
            <a:r>
              <a:rPr lang="en-US" dirty="0"/>
              <a:t> </a:t>
            </a:r>
            <a:r>
              <a:rPr lang="en-US" dirty="0" err="1"/>
              <a:t>sẽ</a:t>
            </a:r>
            <a:r>
              <a:rPr lang="en-US" dirty="0"/>
              <a:t> </a:t>
            </a:r>
            <a:r>
              <a:rPr lang="en-US" dirty="0" err="1"/>
              <a:t>bị</a:t>
            </a:r>
            <a:r>
              <a:rPr lang="en-US" dirty="0"/>
              <a:t> </a:t>
            </a:r>
            <a:r>
              <a:rPr lang="en-US" dirty="0" err="1"/>
              <a:t>các</a:t>
            </a:r>
            <a:r>
              <a:rPr lang="en-US" dirty="0"/>
              <a:t> </a:t>
            </a:r>
            <a:r>
              <a:rPr lang="en-US" dirty="0" err="1"/>
              <a:t>thụ</a:t>
            </a:r>
            <a:r>
              <a:rPr lang="en-US" dirty="0"/>
              <a:t> </a:t>
            </a:r>
            <a:r>
              <a:rPr lang="en-US" dirty="0" err="1"/>
              <a:t>thể</a:t>
            </a:r>
            <a:r>
              <a:rPr lang="en-US" dirty="0"/>
              <a:t> Fc </a:t>
            </a:r>
            <a:r>
              <a:rPr lang="en-US" dirty="0" err="1"/>
              <a:t>của</a:t>
            </a:r>
            <a:r>
              <a:rPr lang="en-US" dirty="0"/>
              <a:t> </a:t>
            </a:r>
            <a:r>
              <a:rPr lang="en-US" dirty="0" err="1"/>
              <a:t>đại</a:t>
            </a:r>
            <a:r>
              <a:rPr lang="en-US" dirty="0"/>
              <a:t> </a:t>
            </a:r>
            <a:r>
              <a:rPr lang="en-US" dirty="0" err="1"/>
              <a:t>thực</a:t>
            </a:r>
            <a:r>
              <a:rPr lang="en-US" dirty="0"/>
              <a:t> </a:t>
            </a:r>
            <a:r>
              <a:rPr lang="en-US" dirty="0" err="1"/>
              <a:t>bào</a:t>
            </a:r>
            <a:r>
              <a:rPr lang="en-US" dirty="0"/>
              <a:t> </a:t>
            </a:r>
            <a:r>
              <a:rPr lang="en-US" dirty="0" err="1"/>
              <a:t>bắt</a:t>
            </a:r>
            <a:r>
              <a:rPr lang="en-US" dirty="0"/>
              <a:t> </a:t>
            </a:r>
            <a:r>
              <a:rPr lang="en-US" dirty="0" err="1"/>
              <a:t>giữ</a:t>
            </a:r>
            <a:r>
              <a:rPr lang="en-US" dirty="0"/>
              <a:t>, do </a:t>
            </a:r>
            <a:r>
              <a:rPr lang="en-US" dirty="0" err="1"/>
              <a:t>đó</a:t>
            </a:r>
            <a:r>
              <a:rPr lang="en-US" dirty="0"/>
              <a:t> </a:t>
            </a:r>
            <a:r>
              <a:rPr lang="en-US" dirty="0" err="1"/>
              <a:t>làm</a:t>
            </a:r>
            <a:r>
              <a:rPr lang="en-US" dirty="0"/>
              <a:t> </a:t>
            </a:r>
            <a:r>
              <a:rPr lang="en-US" dirty="0" err="1"/>
              <a:t>giảm</a:t>
            </a:r>
            <a:r>
              <a:rPr lang="en-US" dirty="0"/>
              <a:t> </a:t>
            </a:r>
            <a:r>
              <a:rPr lang="en-US" dirty="0" err="1"/>
              <a:t>tiêu</a:t>
            </a:r>
            <a:r>
              <a:rPr lang="en-US" dirty="0"/>
              <a:t> </a:t>
            </a:r>
            <a:r>
              <a:rPr lang="en-US" dirty="0" err="1"/>
              <a:t>thụ</a:t>
            </a:r>
            <a:r>
              <a:rPr lang="en-US" dirty="0"/>
              <a:t> </a:t>
            </a:r>
            <a:r>
              <a:rPr lang="en-US" dirty="0" err="1"/>
              <a:t>phức</a:t>
            </a:r>
            <a:r>
              <a:rPr lang="en-US" dirty="0"/>
              <a:t> </a:t>
            </a:r>
            <a:r>
              <a:rPr lang="en-US" dirty="0" err="1"/>
              <a:t>hợp</a:t>
            </a:r>
            <a:r>
              <a:rPr lang="en-US" dirty="0"/>
              <a:t> </a:t>
            </a:r>
            <a:r>
              <a:rPr lang="en-US" dirty="0" err="1"/>
              <a:t>tiểu</a:t>
            </a:r>
            <a:r>
              <a:rPr lang="en-US" dirty="0"/>
              <a:t> </a:t>
            </a:r>
            <a:r>
              <a:rPr lang="en-US" dirty="0" err="1"/>
              <a:t>cầu</a:t>
            </a:r>
            <a:r>
              <a:rPr lang="en-US" dirty="0"/>
              <a:t>/</a:t>
            </a:r>
            <a:r>
              <a:rPr lang="en-US" dirty="0" err="1"/>
              <a:t>kháng</a:t>
            </a:r>
            <a:r>
              <a:rPr lang="en-US" dirty="0"/>
              <a:t> </a:t>
            </a:r>
            <a:r>
              <a:rPr lang="en-US" dirty="0" err="1"/>
              <a:t>thể</a:t>
            </a:r>
            <a:r>
              <a:rPr lang="en-US" dirty="0"/>
              <a:t>. </a:t>
            </a:r>
          </a:p>
          <a:p>
            <a:pPr lvl="1"/>
            <a:r>
              <a:rPr lang="en-US" dirty="0" err="1"/>
              <a:t>Liều</a:t>
            </a:r>
            <a:r>
              <a:rPr lang="en-US" dirty="0"/>
              <a:t>: 75mg/kg/</a:t>
            </a:r>
            <a:r>
              <a:rPr lang="en-US" dirty="0" err="1"/>
              <a:t>truyền</a:t>
            </a:r>
            <a:r>
              <a:rPr lang="en-US" dirty="0"/>
              <a:t> </a:t>
            </a:r>
            <a:r>
              <a:rPr lang="en-US" dirty="0" err="1"/>
              <a:t>tĩnh</a:t>
            </a:r>
            <a:r>
              <a:rPr lang="en-US" dirty="0"/>
              <a:t> </a:t>
            </a:r>
            <a:r>
              <a:rPr lang="en-US" dirty="0" err="1"/>
              <a:t>mạch</a:t>
            </a:r>
            <a:r>
              <a:rPr lang="en-US" dirty="0"/>
              <a:t> </a:t>
            </a:r>
            <a:r>
              <a:rPr lang="en-US" dirty="0" err="1"/>
              <a:t>trong</a:t>
            </a:r>
            <a:r>
              <a:rPr lang="en-US" dirty="0"/>
              <a:t> 30 </a:t>
            </a:r>
            <a:r>
              <a:rPr lang="en-US" dirty="0" err="1"/>
              <a:t>phút</a:t>
            </a:r>
            <a:r>
              <a:rPr lang="en-US" dirty="0"/>
              <a:t>.</a:t>
            </a:r>
          </a:p>
          <a:p>
            <a:pPr lvl="1"/>
            <a:r>
              <a:rPr lang="vi-VN">
                <a:latin typeface="CALIBRI" panose="020F0502020204030204" pitchFamily="34" charset="0"/>
                <a:cs typeface="CALIBRI" panose="020F0502020204030204" pitchFamily="34" charset="0"/>
              </a:rPr>
              <a:t>TDP</a:t>
            </a:r>
            <a:r>
              <a:rPr lang="en-US">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sốt</a:t>
            </a:r>
            <a:r>
              <a:rPr lang="en-US" dirty="0">
                <a:latin typeface="CALIBRI" panose="020F0502020204030204" pitchFamily="34" charset="0"/>
                <a:cs typeface="CALIBRI" panose="020F0502020204030204" pitchFamily="34" charset="0"/>
              </a:rPr>
              <a:t>, run,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t>tra</a:t>
            </a:r>
            <a:r>
              <a:rPr lang="en-US" dirty="0"/>
              <a:t> </a:t>
            </a:r>
            <a:r>
              <a:rPr lang="en-US" dirty="0" err="1"/>
              <a:t>Hb</a:t>
            </a:r>
            <a:r>
              <a:rPr lang="en-US" dirty="0"/>
              <a:t> (&gt;10g/</a:t>
            </a:r>
            <a:r>
              <a:rPr lang="en-US" dirty="0" err="1"/>
              <a:t>dL</a:t>
            </a:r>
            <a:r>
              <a:rPr lang="en-US" dirty="0"/>
              <a:t>) </a:t>
            </a:r>
            <a:r>
              <a:rPr lang="en-US" dirty="0" err="1"/>
              <a:t>và</a:t>
            </a:r>
            <a:r>
              <a:rPr lang="en-US" dirty="0"/>
              <a:t>  Coombs  test </a:t>
            </a:r>
            <a:r>
              <a:rPr lang="en-US" dirty="0" err="1"/>
              <a:t>trước</a:t>
            </a:r>
            <a:r>
              <a:rPr lang="en-US" dirty="0"/>
              <a:t> </a:t>
            </a:r>
            <a:r>
              <a:rPr lang="en-US" dirty="0" err="1"/>
              <a:t>dùng</a:t>
            </a:r>
            <a:r>
              <a:rPr lang="en-US" dirty="0"/>
              <a:t> Anti-D. </a:t>
            </a:r>
            <a:r>
              <a:rPr lang="en-US" dirty="0" err="1"/>
              <a:t>Chọn</a:t>
            </a:r>
            <a:r>
              <a:rPr lang="en-US" dirty="0"/>
              <a:t> </a:t>
            </a:r>
            <a:r>
              <a:rPr lang="en-US" dirty="0" err="1"/>
              <a:t>bệnh</a:t>
            </a:r>
            <a:r>
              <a:rPr lang="en-US" dirty="0"/>
              <a:t> </a:t>
            </a:r>
            <a:r>
              <a:rPr lang="en-US" dirty="0" err="1"/>
              <a:t>nhân</a:t>
            </a:r>
            <a:r>
              <a:rPr lang="en-US" dirty="0"/>
              <a:t> </a:t>
            </a:r>
            <a:r>
              <a:rPr lang="en-US" dirty="0" err="1"/>
              <a:t>có</a:t>
            </a:r>
            <a:r>
              <a:rPr lang="en-US" dirty="0"/>
              <a:t> </a:t>
            </a:r>
            <a:r>
              <a:rPr lang="en-US"/>
              <a:t>Rh </a:t>
            </a:r>
            <a:r>
              <a:rPr lang="en-US" baseline="30000"/>
              <a:t>+</a:t>
            </a:r>
            <a:r>
              <a:rPr lang="en-US"/>
              <a:t>.</a:t>
            </a:r>
            <a:endParaRPr lang="vi-VN"/>
          </a:p>
          <a:p>
            <a:r>
              <a:rPr lang="vi-VN">
                <a:latin typeface="calibri" panose="020F0502020204030204" pitchFamily="34" charset="0"/>
                <a:cs typeface="calibri" panose="020F0502020204030204" pitchFamily="34" charset="0"/>
              </a:rPr>
              <a:t>Rituximab: là kháng thể đơn dòng kháng lại CD20. Thuốc này gây giảm tế bào pre-B và tế bào B →giảm đáp ứng tự miễn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152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anchor="b">
            <a:normAutofit/>
          </a:bodyPr>
          <a:lstStyle/>
          <a:p>
            <a:r>
              <a:rPr lang="en-US" sz="5200" b="1"/>
              <a:t>4. Điều trị</a:t>
            </a:r>
            <a:endParaRPr lang="en-US" sz="52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30936" y="3337269"/>
            <a:ext cx="7882128" cy="2905686"/>
          </a:xfrm>
        </p:spPr>
        <p:txBody>
          <a:bodyPr>
            <a:normAutofit/>
          </a:bodyPr>
          <a:lstStyle/>
          <a:p>
            <a:pPr marL="342900" lvl="5" indent="-342900"/>
            <a:r>
              <a:rPr lang="en-US" sz="2800"/>
              <a:t>Truyền tiểu cầu: khi có xuất huyết trầm trọng</a:t>
            </a:r>
            <a:r>
              <a:rPr lang="vi-VN" sz="2800"/>
              <a:t> </a:t>
            </a:r>
          </a:p>
          <a:p>
            <a:pPr marL="342900" lvl="5" indent="-342900"/>
            <a:r>
              <a:rPr lang="en-US" sz="2800">
                <a:solidFill>
                  <a:srgbClr val="00B050"/>
                </a:solidFill>
              </a:rPr>
              <a:t>Truyền vô 24-72h là vỡ hết</a:t>
            </a:r>
          </a:p>
        </p:txBody>
      </p:sp>
    </p:spTree>
    <p:extLst>
      <p:ext uri="{BB962C8B-B14F-4D97-AF65-F5344CB8AC3E}">
        <p14:creationId xmlns:p14="http://schemas.microsoft.com/office/powerpoint/2010/main" val="2192194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a:t>
            </a:r>
            <a:r>
              <a:rPr lang="en-US" dirty="0" err="1"/>
              <a:t>Điều</a:t>
            </a:r>
            <a:r>
              <a:rPr lang="en-US" dirty="0"/>
              <a:t> </a:t>
            </a:r>
            <a:r>
              <a:rPr lang="en-US" dirty="0" err="1"/>
              <a:t>trị</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A9219A95-B62F-4378-B40E-454E34F7822D}"/>
              </a:ext>
            </a:extLst>
          </p:cNvPr>
          <p:cNvSpPr/>
          <p:nvPr/>
        </p:nvSpPr>
        <p:spPr>
          <a:xfrm>
            <a:off x="228600" y="5668962"/>
            <a:ext cx="8763000" cy="923330"/>
          </a:xfrm>
          <a:prstGeom prst="rect">
            <a:avLst/>
          </a:prstGeom>
        </p:spPr>
        <p:txBody>
          <a:bodyPr wrap="square">
            <a:spAutoFit/>
          </a:bodyPr>
          <a:lstStyle/>
          <a:p>
            <a:pPr marL="285750" indent="-285750">
              <a:buFont typeface="Arial" panose="020B0604020202020204" pitchFamily="34" charset="0"/>
              <a:buChar char="•"/>
            </a:pPr>
            <a:r>
              <a:rPr lang="en-US">
                <a:solidFill>
                  <a:srgbClr val="00B050"/>
                </a:solidFill>
                <a:latin typeface="Calibri (Body)"/>
              </a:rPr>
              <a:t>Cách theo dõi tiểu </a:t>
            </a:r>
            <a:r>
              <a:rPr lang="vi-VN">
                <a:solidFill>
                  <a:srgbClr val="00B050"/>
                </a:solidFill>
                <a:latin typeface="Calibri (Body)"/>
              </a:rPr>
              <a:t>cầu:</a:t>
            </a:r>
            <a:r>
              <a:rPr lang="en-US">
                <a:solidFill>
                  <a:srgbClr val="00B050"/>
                </a:solidFill>
                <a:latin typeface="Calibri (Body)"/>
              </a:rPr>
              <a:t> sau corticosteroid 3-4 ngày, IVIg 1 ngày, truyền TC thử lại </a:t>
            </a:r>
            <a:r>
              <a:rPr lang="vi-VN">
                <a:solidFill>
                  <a:srgbClr val="00B050"/>
                </a:solidFill>
                <a:latin typeface="Calibri (Body)"/>
              </a:rPr>
              <a:t>ngay</a:t>
            </a:r>
          </a:p>
          <a:p>
            <a:pPr marL="285750" indent="-285750">
              <a:buFont typeface="Arial" panose="020B0604020202020204" pitchFamily="34" charset="0"/>
              <a:buChar char="•"/>
            </a:pPr>
            <a:r>
              <a:rPr lang="en-US">
                <a:solidFill>
                  <a:srgbClr val="00B050"/>
                </a:solidFill>
                <a:latin typeface="Calibri (Body)"/>
              </a:rPr>
              <a:t>Đánh giá đáp ứng sau 3-4w</a:t>
            </a:r>
            <a:endParaRPr lang="vi-VN">
              <a:solidFill>
                <a:srgbClr val="00B050"/>
              </a:solidFill>
              <a:latin typeface="Calibri (Body)"/>
            </a:endParaRPr>
          </a:p>
          <a:p>
            <a:pPr marL="285750" indent="-285750">
              <a:buFont typeface="Arial" panose="020B0604020202020204" pitchFamily="34" charset="0"/>
              <a:buChar char="•"/>
            </a:pPr>
            <a:r>
              <a:rPr lang="en-US">
                <a:solidFill>
                  <a:srgbClr val="00B050"/>
                </a:solidFill>
                <a:latin typeface="Calibri (Body)"/>
              </a:rPr>
              <a:t>Tái khám 2 lần/w để chỉnh liều corticosteroids</a:t>
            </a:r>
          </a:p>
        </p:txBody>
      </p:sp>
    </p:spTree>
    <p:extLst>
      <p:ext uri="{BB962C8B-B14F-4D97-AF65-F5344CB8AC3E}">
        <p14:creationId xmlns:p14="http://schemas.microsoft.com/office/powerpoint/2010/main" val="129547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4. Điều trị</a:t>
            </a:r>
            <a:endParaRPr lang="en-US" dirty="0"/>
          </a:p>
        </p:txBody>
      </p:sp>
      <p:sp>
        <p:nvSpPr>
          <p:cNvPr id="3" name="Content Placeholder 2"/>
          <p:cNvSpPr>
            <a:spLocks noGrp="1"/>
          </p:cNvSpPr>
          <p:nvPr>
            <p:ph idx="1"/>
          </p:nvPr>
        </p:nvSpPr>
        <p:spPr/>
        <p:txBody>
          <a:bodyPr/>
          <a:lstStyle/>
          <a:p>
            <a:pPr>
              <a:lnSpc>
                <a:spcPct val="150000"/>
              </a:lnSpc>
            </a:pPr>
            <a:r>
              <a:rPr lang="en-US"/>
              <a:t>Theo dõi</a:t>
            </a:r>
            <a:endParaRPr lang="en-US" sz="3600"/>
          </a:p>
          <a:p>
            <a:pPr lvl="1">
              <a:lnSpc>
                <a:spcPct val="150000"/>
              </a:lnSpc>
            </a:pPr>
            <a:r>
              <a:rPr lang="en-US"/>
              <a:t>Đếm tiểu cầu mỗi 2 hay 1 lần/ tuần trong giai đoạn xuất huyết trầm trọng.</a:t>
            </a:r>
            <a:endParaRPr lang="en-US" sz="3200"/>
          </a:p>
          <a:p>
            <a:pPr lvl="1">
              <a:lnSpc>
                <a:spcPct val="150000"/>
              </a:lnSpc>
            </a:pPr>
            <a:r>
              <a:rPr lang="en-US"/>
              <a:t>Đếm tiểu cầu 1-2 tuần khi bệnh nhân hết xuất huyết niêm và  sau  đó 3-4 tuần theo dõi tiếp tục cho đến khi tiểu cầu &gt;150 x10</a:t>
            </a:r>
            <a:r>
              <a:rPr lang="en-US" baseline="30000"/>
              <a:t>9</a:t>
            </a:r>
            <a:r>
              <a:rPr lang="en-US"/>
              <a:t>/L. </a:t>
            </a:r>
            <a:endParaRPr lang="en-US" sz="3200"/>
          </a:p>
          <a:p>
            <a:pPr lvl="1">
              <a:lnSpc>
                <a:spcPct val="150000"/>
              </a:lnSpc>
            </a:pPr>
            <a:r>
              <a:rPr lang="en-US"/>
              <a:t>Ngừng theo dõi sau khi tiều cầu ổn định &gt; 150 x10</a:t>
            </a:r>
            <a:r>
              <a:rPr lang="en-US" baseline="30000"/>
              <a:t>9</a:t>
            </a:r>
            <a:r>
              <a:rPr lang="en-US"/>
              <a:t>/L sau 3 tháng.</a:t>
            </a:r>
            <a:endParaRPr lang="en-US" sz="3200" dirty="0"/>
          </a:p>
        </p:txBody>
      </p:sp>
    </p:spTree>
    <p:extLst>
      <p:ext uri="{BB962C8B-B14F-4D97-AF65-F5344CB8AC3E}">
        <p14:creationId xmlns:p14="http://schemas.microsoft.com/office/powerpoint/2010/main" val="1214886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066A-4428-4D04-AA77-764EADE653E0}"/>
              </a:ext>
            </a:extLst>
          </p:cNvPr>
          <p:cNvSpPr>
            <a:spLocks noGrp="1"/>
          </p:cNvSpPr>
          <p:nvPr>
            <p:ph type="title"/>
          </p:nvPr>
        </p:nvSpPr>
        <p:spPr/>
        <p:txBody>
          <a:bodyPr>
            <a:normAutofit fontScale="90000"/>
          </a:bodyPr>
          <a:lstStyle/>
          <a:p>
            <a:r>
              <a:rPr lang="en-US"/>
              <a:t>ĐIỀU TRỊ-Điều trị ITP cấp hoặc kéo</a:t>
            </a:r>
            <a:r>
              <a:rPr lang="vi-VN"/>
              <a:t> </a:t>
            </a:r>
            <a:r>
              <a:rPr lang="en-US"/>
              <a:t>dài</a:t>
            </a:r>
          </a:p>
        </p:txBody>
      </p:sp>
      <p:graphicFrame>
        <p:nvGraphicFramePr>
          <p:cNvPr id="4" name="Table 3">
            <a:extLst>
              <a:ext uri="{FF2B5EF4-FFF2-40B4-BE49-F238E27FC236}">
                <a16:creationId xmlns:a16="http://schemas.microsoft.com/office/drawing/2014/main" id="{151F01B5-0D57-46FD-9238-C1B9C1902EB7}"/>
              </a:ext>
            </a:extLst>
          </p:cNvPr>
          <p:cNvGraphicFramePr>
            <a:graphicFrameLocks noGrp="1"/>
          </p:cNvGraphicFramePr>
          <p:nvPr>
            <p:extLst>
              <p:ext uri="{D42A27DB-BD31-4B8C-83A1-F6EECF244321}">
                <p14:modId xmlns:p14="http://schemas.microsoft.com/office/powerpoint/2010/main" val="3161140641"/>
              </p:ext>
            </p:extLst>
          </p:nvPr>
        </p:nvGraphicFramePr>
        <p:xfrm>
          <a:off x="130629" y="1600200"/>
          <a:ext cx="8839200" cy="2377440"/>
        </p:xfrm>
        <a:graphic>
          <a:graphicData uri="http://schemas.openxmlformats.org/drawingml/2006/table">
            <a:tbl>
              <a:tblPr/>
              <a:tblGrid>
                <a:gridCol w="1473200">
                  <a:extLst>
                    <a:ext uri="{9D8B030D-6E8A-4147-A177-3AD203B41FA5}">
                      <a16:colId xmlns:a16="http://schemas.microsoft.com/office/drawing/2014/main" val="1598381793"/>
                    </a:ext>
                  </a:extLst>
                </a:gridCol>
                <a:gridCol w="1473200">
                  <a:extLst>
                    <a:ext uri="{9D8B030D-6E8A-4147-A177-3AD203B41FA5}">
                      <a16:colId xmlns:a16="http://schemas.microsoft.com/office/drawing/2014/main" val="4019047223"/>
                    </a:ext>
                  </a:extLst>
                </a:gridCol>
                <a:gridCol w="1473200">
                  <a:extLst>
                    <a:ext uri="{9D8B030D-6E8A-4147-A177-3AD203B41FA5}">
                      <a16:colId xmlns:a16="http://schemas.microsoft.com/office/drawing/2014/main" val="1299359835"/>
                    </a:ext>
                  </a:extLst>
                </a:gridCol>
                <a:gridCol w="1473200">
                  <a:extLst>
                    <a:ext uri="{9D8B030D-6E8A-4147-A177-3AD203B41FA5}">
                      <a16:colId xmlns:a16="http://schemas.microsoft.com/office/drawing/2014/main" val="2668715691"/>
                    </a:ext>
                  </a:extLst>
                </a:gridCol>
                <a:gridCol w="1473200">
                  <a:extLst>
                    <a:ext uri="{9D8B030D-6E8A-4147-A177-3AD203B41FA5}">
                      <a16:colId xmlns:a16="http://schemas.microsoft.com/office/drawing/2014/main" val="999010046"/>
                    </a:ext>
                  </a:extLst>
                </a:gridCol>
                <a:gridCol w="1473200">
                  <a:extLst>
                    <a:ext uri="{9D8B030D-6E8A-4147-A177-3AD203B41FA5}">
                      <a16:colId xmlns:a16="http://schemas.microsoft.com/office/drawing/2014/main" val="774098639"/>
                    </a:ext>
                  </a:extLst>
                </a:gridCol>
              </a:tblGrid>
              <a:tr h="913384">
                <a:tc>
                  <a:txBody>
                    <a:bodyPr/>
                    <a:lstStyle/>
                    <a:p>
                      <a:r>
                        <a:rPr lang="en-US" sz="1400" b="1" i="0">
                          <a:solidFill>
                            <a:srgbClr val="FFFFFF"/>
                          </a:solidFill>
                          <a:effectLst/>
                          <a:latin typeface="Arial" panose="020B0604020202020204" pitchFamily="34" charset="0"/>
                        </a:rPr>
                        <a:t>Điều trị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 ban</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đầu</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 ứng</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đỉnh</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điểm</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(ngày)</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Tỉ lệ đáp ứng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Tác dụng phụ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 duy trì</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338975434"/>
                  </a:ext>
                </a:extLst>
              </a:tr>
              <a:tr h="707136">
                <a:tc gridSpan="6">
                  <a:txBody>
                    <a:bodyPr/>
                    <a:lstStyle/>
                    <a:p>
                      <a:r>
                        <a:rPr lang="en-US" sz="1400" b="0" i="0">
                          <a:solidFill>
                            <a:srgbClr val="000000"/>
                          </a:solidFill>
                          <a:effectLst/>
                          <a:latin typeface="Arial" panose="020B0604020202020204" pitchFamily="34" charset="0"/>
                        </a:rPr>
                        <a:t>Thuốc hàng đầu điều trị ITP cấp hoặc kéo dài</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113703324"/>
                  </a:ext>
                </a:extLst>
              </a:tr>
              <a:tr h="707136">
                <a:tc>
                  <a:txBody>
                    <a:bodyPr/>
                    <a:lstStyle/>
                    <a:p>
                      <a:r>
                        <a:rPr lang="en-US" sz="1400" b="0" i="0">
                          <a:solidFill>
                            <a:srgbClr val="000000"/>
                          </a:solidFill>
                          <a:effectLst/>
                          <a:latin typeface="Arial" panose="020B0604020202020204" pitchFamily="34" charset="0"/>
                        </a:rPr>
                        <a:t>Theo dõi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vài ngày -&gt; 3-</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6th</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50% lui bệnh</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trong 1th</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75% trong 6</a:t>
                      </a:r>
                      <a:r>
                        <a:rPr lang="en-US" sz="1400" b="0" i="0" baseline="30000">
                          <a:solidFill>
                            <a:srgbClr val="000000"/>
                          </a:solidFill>
                          <a:effectLst/>
                          <a:latin typeface="Arial" panose="020B0604020202020204" pitchFamily="34" charset="0"/>
                        </a:rPr>
                        <a:t>th</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vi-VN" sz="1400" b="0" i="0">
                          <a:solidFill>
                            <a:srgbClr val="000000"/>
                          </a:solidFill>
                          <a:effectLst/>
                          <a:latin typeface="Arial" panose="020B0604020202020204" pitchFamily="34" charset="0"/>
                        </a:rPr>
                        <a:t>Nguy cơ XH thấp </a:t>
                      </a:r>
                      <a:endParaRPr lang="vi-VN"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Có thể tái phát</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252798645"/>
                  </a:ext>
                </a:extLst>
              </a:tr>
            </a:tbl>
          </a:graphicData>
        </a:graphic>
      </p:graphicFrame>
      <p:sp>
        <p:nvSpPr>
          <p:cNvPr id="5" name="Rectangle 1">
            <a:extLst>
              <a:ext uri="{FF2B5EF4-FFF2-40B4-BE49-F238E27FC236}">
                <a16:creationId xmlns:a16="http://schemas.microsoft.com/office/drawing/2014/main" id="{C0884109-FECA-44BF-B775-8FBCD5CFC412}"/>
              </a:ext>
            </a:extLst>
          </p:cNvPr>
          <p:cNvSpPr>
            <a:spLocks noChangeArrowheads="1"/>
          </p:cNvSpPr>
          <p:nvPr/>
        </p:nvSpPr>
        <p:spPr bwMode="auto">
          <a:xfrm>
            <a:off x="152400" y="254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38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066A-4428-4D04-AA77-764EADE653E0}"/>
              </a:ext>
            </a:extLst>
          </p:cNvPr>
          <p:cNvSpPr>
            <a:spLocks noGrp="1"/>
          </p:cNvSpPr>
          <p:nvPr>
            <p:ph type="title"/>
          </p:nvPr>
        </p:nvSpPr>
        <p:spPr/>
        <p:txBody>
          <a:bodyPr>
            <a:normAutofit fontScale="90000"/>
          </a:bodyPr>
          <a:lstStyle/>
          <a:p>
            <a:r>
              <a:rPr lang="en-US"/>
              <a:t>ĐIỀU TRỊ-Điều trị ITP cấp hoặc kéodài</a:t>
            </a:r>
          </a:p>
        </p:txBody>
      </p:sp>
      <p:sp>
        <p:nvSpPr>
          <p:cNvPr id="5" name="Rectangle 1">
            <a:extLst>
              <a:ext uri="{FF2B5EF4-FFF2-40B4-BE49-F238E27FC236}">
                <a16:creationId xmlns:a16="http://schemas.microsoft.com/office/drawing/2014/main" id="{C0884109-FECA-44BF-B775-8FBCD5CFC412}"/>
              </a:ext>
            </a:extLst>
          </p:cNvPr>
          <p:cNvSpPr>
            <a:spLocks noChangeArrowheads="1"/>
          </p:cNvSpPr>
          <p:nvPr/>
        </p:nvSpPr>
        <p:spPr bwMode="auto">
          <a:xfrm>
            <a:off x="152400" y="254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7B286540-7F0B-4441-A85E-3ED7448C4F95}"/>
              </a:ext>
            </a:extLst>
          </p:cNvPr>
          <p:cNvGraphicFramePr>
            <a:graphicFrameLocks noGrp="1"/>
          </p:cNvGraphicFramePr>
          <p:nvPr>
            <p:extLst>
              <p:ext uri="{D42A27DB-BD31-4B8C-83A1-F6EECF244321}">
                <p14:modId xmlns:p14="http://schemas.microsoft.com/office/powerpoint/2010/main" val="2078243919"/>
              </p:ext>
            </p:extLst>
          </p:nvPr>
        </p:nvGraphicFramePr>
        <p:xfrm>
          <a:off x="152400" y="1046448"/>
          <a:ext cx="8742934" cy="5385816"/>
        </p:xfrm>
        <a:graphic>
          <a:graphicData uri="http://schemas.openxmlformats.org/drawingml/2006/table">
            <a:tbl>
              <a:tblPr/>
              <a:tblGrid>
                <a:gridCol w="1473200">
                  <a:extLst>
                    <a:ext uri="{9D8B030D-6E8A-4147-A177-3AD203B41FA5}">
                      <a16:colId xmlns:a16="http://schemas.microsoft.com/office/drawing/2014/main" val="1170976056"/>
                    </a:ext>
                  </a:extLst>
                </a:gridCol>
                <a:gridCol w="1473200">
                  <a:extLst>
                    <a:ext uri="{9D8B030D-6E8A-4147-A177-3AD203B41FA5}">
                      <a16:colId xmlns:a16="http://schemas.microsoft.com/office/drawing/2014/main" val="2594033804"/>
                    </a:ext>
                  </a:extLst>
                </a:gridCol>
                <a:gridCol w="1473200">
                  <a:extLst>
                    <a:ext uri="{9D8B030D-6E8A-4147-A177-3AD203B41FA5}">
                      <a16:colId xmlns:a16="http://schemas.microsoft.com/office/drawing/2014/main" val="782518342"/>
                    </a:ext>
                  </a:extLst>
                </a:gridCol>
                <a:gridCol w="1376934">
                  <a:extLst>
                    <a:ext uri="{9D8B030D-6E8A-4147-A177-3AD203B41FA5}">
                      <a16:colId xmlns:a16="http://schemas.microsoft.com/office/drawing/2014/main" val="522461285"/>
                    </a:ext>
                  </a:extLst>
                </a:gridCol>
                <a:gridCol w="1473200">
                  <a:extLst>
                    <a:ext uri="{9D8B030D-6E8A-4147-A177-3AD203B41FA5}">
                      <a16:colId xmlns:a16="http://schemas.microsoft.com/office/drawing/2014/main" val="435027483"/>
                    </a:ext>
                  </a:extLst>
                </a:gridCol>
                <a:gridCol w="1473200">
                  <a:extLst>
                    <a:ext uri="{9D8B030D-6E8A-4147-A177-3AD203B41FA5}">
                      <a16:colId xmlns:a16="http://schemas.microsoft.com/office/drawing/2014/main" val="3221532713"/>
                    </a:ext>
                  </a:extLst>
                </a:gridCol>
              </a:tblGrid>
              <a:tr h="913384">
                <a:tc>
                  <a:txBody>
                    <a:bodyPr/>
                    <a:lstStyle/>
                    <a:p>
                      <a:r>
                        <a:rPr lang="en-US" sz="1400" b="1" i="0">
                          <a:solidFill>
                            <a:srgbClr val="FFFFFF"/>
                          </a:solidFill>
                          <a:effectLst/>
                          <a:latin typeface="Arial" panose="020B0604020202020204" pitchFamily="34" charset="0"/>
                        </a:rPr>
                        <a:t>Điều trị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 ban</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đầu</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 ứng</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đỉnh</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điểm</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(ngày)</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Tỉ lệ đáp ứng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Tác dụng phụ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 duy trì</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185174228"/>
                  </a:ext>
                </a:extLst>
              </a:tr>
              <a:tr h="2150872">
                <a:tc>
                  <a:txBody>
                    <a:bodyPr/>
                    <a:lstStyle/>
                    <a:p>
                      <a:r>
                        <a:rPr lang="en-US" sz="1400" b="0" i="0">
                          <a:solidFill>
                            <a:srgbClr val="000000"/>
                          </a:solidFill>
                          <a:effectLst/>
                          <a:latin typeface="Arial" panose="020B0604020202020204" pitchFamily="34" charset="0"/>
                        </a:rPr>
                        <a:t>IVIG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 XH đe dọa tính</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mạng: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1g/kg/ng IV trong1-</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3ng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 XH ko đe dọa</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tính mạng: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0,8-1g/kg/ng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1 liều</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1-3 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2-7ng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Hiệu quả</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&gt;80%</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Đau đầu, buồn nôn, nôn,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sốt, ớn lạnh, đau nhức (*)</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Giảm Neu thoáng qua</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1/3 BN có PLT</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d</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ới ng</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ỡng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chấp nhận sau</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2-6 tuần</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396476"/>
                  </a:ext>
                </a:extLst>
              </a:tr>
              <a:tr h="1944624">
                <a:tc>
                  <a:txBody>
                    <a:bodyPr/>
                    <a:lstStyle/>
                    <a:p>
                      <a:r>
                        <a:rPr lang="it-IT" sz="1400" b="0" i="0">
                          <a:solidFill>
                            <a:srgbClr val="000000"/>
                          </a:solidFill>
                          <a:effectLst/>
                          <a:latin typeface="Arial" panose="020B0604020202020204" pitchFamily="34" charset="0"/>
                        </a:rPr>
                        <a:t>Anti D</a:t>
                      </a:r>
                      <a:br>
                        <a:rPr lang="it-IT" sz="1400" b="0" i="0">
                          <a:solidFill>
                            <a:srgbClr val="000000"/>
                          </a:solidFill>
                          <a:effectLst/>
                          <a:latin typeface="Arial" panose="020B0604020202020204" pitchFamily="34" charset="0"/>
                        </a:rPr>
                      </a:br>
                      <a:r>
                        <a:rPr lang="it-IT" sz="1400" b="0" i="0">
                          <a:solidFill>
                            <a:srgbClr val="000000"/>
                          </a:solidFill>
                          <a:effectLst/>
                          <a:latin typeface="Arial" panose="020B0604020202020204" pitchFamily="34" charset="0"/>
                        </a:rPr>
                        <a:t>75microgram/kg/IV</a:t>
                      </a:r>
                      <a:br>
                        <a:rPr lang="it-IT" sz="1400" b="0" i="0">
                          <a:solidFill>
                            <a:srgbClr val="000000"/>
                          </a:solidFill>
                          <a:effectLst/>
                          <a:latin typeface="Arial" panose="020B0604020202020204" pitchFamily="34" charset="0"/>
                        </a:rPr>
                      </a:br>
                      <a:r>
                        <a:rPr lang="it-IT" sz="1400" b="0" i="0">
                          <a:solidFill>
                            <a:srgbClr val="000000"/>
                          </a:solidFill>
                          <a:effectLst/>
                          <a:latin typeface="Arial" panose="020B0604020202020204" pitchFamily="34" charset="0"/>
                        </a:rPr>
                        <a:t>1 liều</a:t>
                      </a:r>
                      <a:endParaRPr lang="it-IT"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1-3ng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3-7ng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70-80%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Đau đầu(*), buồn nôn,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nôn, sốt, ớn lạnh</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Tán huyết nhẹ (Hb giảm1-</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2g/dl)</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CCĐ: Rh-, test comb TT+,</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cắt lách</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Giống IVIG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có thể đáp ứng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kéo dài với liều</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lặp lại</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7621147"/>
                  </a:ext>
                </a:extLst>
              </a:tr>
            </a:tbl>
          </a:graphicData>
        </a:graphic>
      </p:graphicFrame>
      <p:sp>
        <p:nvSpPr>
          <p:cNvPr id="6" name="Rectangle 1">
            <a:extLst>
              <a:ext uri="{FF2B5EF4-FFF2-40B4-BE49-F238E27FC236}">
                <a16:creationId xmlns:a16="http://schemas.microsoft.com/office/drawing/2014/main" id="{F4C86F6F-2A2A-425E-B9B4-0E9F56FD41FC}"/>
              </a:ext>
            </a:extLst>
          </p:cNvPr>
          <p:cNvSpPr>
            <a:spLocks noChangeArrowheads="1"/>
          </p:cNvSpPr>
          <p:nvPr/>
        </p:nvSpPr>
        <p:spPr bwMode="auto">
          <a:xfrm>
            <a:off x="152400" y="1046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05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A2E64DC-0D7C-4E56-9561-B389EA8607E6}"/>
              </a:ext>
            </a:extLst>
          </p:cNvPr>
          <p:cNvGraphicFramePr>
            <a:graphicFrameLocks noGrp="1"/>
          </p:cNvGraphicFramePr>
          <p:nvPr>
            <p:extLst>
              <p:ext uri="{D42A27DB-BD31-4B8C-83A1-F6EECF244321}">
                <p14:modId xmlns:p14="http://schemas.microsoft.com/office/powerpoint/2010/main" val="403831549"/>
              </p:ext>
            </p:extLst>
          </p:nvPr>
        </p:nvGraphicFramePr>
        <p:xfrm>
          <a:off x="609600" y="0"/>
          <a:ext cx="6861258" cy="6743796"/>
        </p:xfrm>
        <a:graphic>
          <a:graphicData uri="http://schemas.openxmlformats.org/drawingml/2006/table">
            <a:tbl>
              <a:tblPr/>
              <a:tblGrid>
                <a:gridCol w="1143543">
                  <a:extLst>
                    <a:ext uri="{9D8B030D-6E8A-4147-A177-3AD203B41FA5}">
                      <a16:colId xmlns:a16="http://schemas.microsoft.com/office/drawing/2014/main" val="3162041411"/>
                    </a:ext>
                  </a:extLst>
                </a:gridCol>
                <a:gridCol w="1143543">
                  <a:extLst>
                    <a:ext uri="{9D8B030D-6E8A-4147-A177-3AD203B41FA5}">
                      <a16:colId xmlns:a16="http://schemas.microsoft.com/office/drawing/2014/main" val="3772564448"/>
                    </a:ext>
                  </a:extLst>
                </a:gridCol>
                <a:gridCol w="1143543">
                  <a:extLst>
                    <a:ext uri="{9D8B030D-6E8A-4147-A177-3AD203B41FA5}">
                      <a16:colId xmlns:a16="http://schemas.microsoft.com/office/drawing/2014/main" val="2108679075"/>
                    </a:ext>
                  </a:extLst>
                </a:gridCol>
                <a:gridCol w="1143543">
                  <a:extLst>
                    <a:ext uri="{9D8B030D-6E8A-4147-A177-3AD203B41FA5}">
                      <a16:colId xmlns:a16="http://schemas.microsoft.com/office/drawing/2014/main" val="1513458028"/>
                    </a:ext>
                  </a:extLst>
                </a:gridCol>
                <a:gridCol w="1143543">
                  <a:extLst>
                    <a:ext uri="{9D8B030D-6E8A-4147-A177-3AD203B41FA5}">
                      <a16:colId xmlns:a16="http://schemas.microsoft.com/office/drawing/2014/main" val="1657974686"/>
                    </a:ext>
                  </a:extLst>
                </a:gridCol>
                <a:gridCol w="1143543">
                  <a:extLst>
                    <a:ext uri="{9D8B030D-6E8A-4147-A177-3AD203B41FA5}">
                      <a16:colId xmlns:a16="http://schemas.microsoft.com/office/drawing/2014/main" val="1320110296"/>
                    </a:ext>
                  </a:extLst>
                </a:gridCol>
              </a:tblGrid>
              <a:tr h="1105357">
                <a:tc>
                  <a:txBody>
                    <a:bodyPr/>
                    <a:lstStyle/>
                    <a:p>
                      <a:r>
                        <a:rPr lang="en-US" sz="1400" b="0" i="0">
                          <a:solidFill>
                            <a:srgbClr val="FFFFFF"/>
                          </a:solidFill>
                          <a:effectLst/>
                          <a:latin typeface="Arial" panose="020B0604020202020204" pitchFamily="34" charset="0"/>
                        </a:rPr>
                        <a:t>Điều trị </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0" i="0">
                          <a:solidFill>
                            <a:srgbClr val="FFFFFF"/>
                          </a:solidFill>
                          <a:effectLst/>
                          <a:latin typeface="Arial" panose="020B0604020202020204" pitchFamily="34" charset="0"/>
                        </a:rPr>
                        <a:t>Đáp</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ứng</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ban</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đầu</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0" i="0">
                          <a:solidFill>
                            <a:srgbClr val="FFFFFF"/>
                          </a:solidFill>
                          <a:effectLst/>
                          <a:latin typeface="Arial" panose="020B0604020202020204" pitchFamily="34" charset="0"/>
                        </a:rPr>
                        <a:t>Đáp</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ứng</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đỉnh</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điểm</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(ngày)</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0" i="0">
                          <a:solidFill>
                            <a:srgbClr val="FFFFFF"/>
                          </a:solidFill>
                          <a:effectLst/>
                          <a:latin typeface="Arial" panose="020B0604020202020204" pitchFamily="34" charset="0"/>
                        </a:rPr>
                        <a:t>Tỉ lệ đáp</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ứng</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0" i="0">
                          <a:solidFill>
                            <a:srgbClr val="FFFFFF"/>
                          </a:solidFill>
                          <a:effectLst/>
                          <a:latin typeface="Arial" panose="020B0604020202020204" pitchFamily="34" charset="0"/>
                        </a:rPr>
                        <a:t>Tác dụng phụ </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0" i="0">
                          <a:solidFill>
                            <a:srgbClr val="FFFFFF"/>
                          </a:solidFill>
                          <a:effectLst/>
                          <a:latin typeface="Arial" panose="020B0604020202020204" pitchFamily="34" charset="0"/>
                        </a:rPr>
                        <a:t>Đáp ứng</a:t>
                      </a:r>
                      <a:br>
                        <a:rPr lang="en-US" sz="1400" b="0" i="0">
                          <a:solidFill>
                            <a:srgbClr val="FFFFFF"/>
                          </a:solidFill>
                          <a:effectLst/>
                          <a:latin typeface="Arial" panose="020B0604020202020204" pitchFamily="34" charset="0"/>
                        </a:rPr>
                      </a:br>
                      <a:r>
                        <a:rPr lang="en-US" sz="1400" b="0" i="0">
                          <a:solidFill>
                            <a:srgbClr val="FFFFFF"/>
                          </a:solidFill>
                          <a:effectLst/>
                          <a:latin typeface="Arial" panose="020B0604020202020204" pitchFamily="34" charset="0"/>
                        </a:rPr>
                        <a:t>duy trì</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2340282"/>
                  </a:ext>
                </a:extLst>
              </a:tr>
              <a:tr h="1509477">
                <a:tc>
                  <a:txBody>
                    <a:bodyPr/>
                    <a:lstStyle/>
                    <a:p>
                      <a:r>
                        <a:rPr lang="en-US" sz="1400" b="0" i="0">
                          <a:solidFill>
                            <a:srgbClr val="000000"/>
                          </a:solidFill>
                          <a:effectLst/>
                          <a:latin typeface="Arial" panose="020B0604020202020204" pitchFamily="34" charset="0"/>
                        </a:rPr>
                        <a:t>Methylprednisolone</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30 mg/kg IV</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3- 4 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(max 1000 mg/ng)</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2-14 ng </a:t>
                      </a:r>
                      <a:endParaRPr lang="vi-VN" sz="1400" b="0" i="0">
                        <a:solidFill>
                          <a:srgbClr val="000000"/>
                        </a:solidFill>
                        <a:effectLst/>
                        <a:latin typeface="Arial" panose="020B0604020202020204" pitchFamily="34" charset="0"/>
                      </a:endParaRPr>
                    </a:p>
                    <a:p>
                      <a:r>
                        <a:rPr lang="vi-VN" sz="1400">
                          <a:solidFill>
                            <a:srgbClr val="7030A0"/>
                          </a:solidFill>
                        </a:rPr>
                        <a:t>Chậm hơn IVIg)</a:t>
                      </a:r>
                      <a:endParaRPr lang="en-US" sz="1400">
                        <a:solidFill>
                          <a:srgbClr val="7030A0"/>
                        </a:solidFill>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7-28ng </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Hiệu quả</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75-80%</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Thay đổi hành vi,</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rối loạn giấc ngủ,</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giảm dung nạp</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glucose</a:t>
                      </a:r>
                      <a:endParaRPr lang="vi-VN" sz="1400" b="0" i="0">
                        <a:solidFill>
                          <a:srgbClr val="000000"/>
                        </a:solidFill>
                        <a:effectLst/>
                        <a:latin typeface="Arial" panose="020B0604020202020204" pitchFamily="34" charset="0"/>
                      </a:endParaRPr>
                    </a:p>
                    <a:p>
                      <a:r>
                        <a:rPr lang="vi-VN" sz="1400">
                          <a:solidFill>
                            <a:srgbClr val="7030A0"/>
                          </a:solidFill>
                        </a:rPr>
                        <a:t>Ưu tiên IVIg hơn</a:t>
                      </a:r>
                      <a:endParaRPr lang="en-US" sz="1400">
                        <a:solidFill>
                          <a:srgbClr val="7030A0"/>
                        </a:solidFill>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1/4-1/3 BN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có PLT d</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ới</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ng</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ỡng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chấp nhận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sau 2-6 tuần</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8404368"/>
                  </a:ext>
                </a:extLst>
              </a:tr>
              <a:tr h="2515795">
                <a:tc>
                  <a:txBody>
                    <a:bodyPr/>
                    <a:lstStyle/>
                    <a:p>
                      <a:r>
                        <a:rPr lang="en-US" sz="1400" b="0" i="0">
                          <a:solidFill>
                            <a:srgbClr val="000000"/>
                          </a:solidFill>
                          <a:effectLst/>
                          <a:latin typeface="Arial" panose="020B0604020202020204" pitchFamily="34" charset="0"/>
                        </a:rPr>
                        <a:t>Prednisone</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4 mg/kg/ng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uống 7 ngày , sau</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đó giảm liều dần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(max 60-80 mg/ng)</a:t>
                      </a:r>
                      <a:br>
                        <a:rPr lang="en-US" sz="1400" b="0" i="0">
                          <a:solidFill>
                            <a:srgbClr val="000000"/>
                          </a:solidFill>
                          <a:effectLst/>
                          <a:latin typeface="Arial" panose="020B0604020202020204" pitchFamily="34" charset="0"/>
                        </a:rPr>
                      </a:br>
                      <a:r>
                        <a:rPr lang="en-US" sz="1100" b="0" i="0">
                          <a:solidFill>
                            <a:srgbClr val="000000"/>
                          </a:solidFill>
                          <a:effectLst/>
                          <a:latin typeface="Arial" panose="020B0604020202020204" pitchFamily="34" charset="0"/>
                        </a:rPr>
                        <a:t>Hoặc 1- 2 mg/kg/nguống</a:t>
                      </a:r>
                      <a:br>
                        <a:rPr lang="en-US" sz="1100" b="0" i="0">
                          <a:solidFill>
                            <a:srgbClr val="000000"/>
                          </a:solidFill>
                          <a:effectLst/>
                          <a:latin typeface="Arial" panose="020B0604020202020204" pitchFamily="34" charset="0"/>
                        </a:rPr>
                      </a:br>
                      <a:r>
                        <a:rPr lang="en-US" sz="1100" b="0" i="0">
                          <a:solidFill>
                            <a:srgbClr val="000000"/>
                          </a:solidFill>
                          <a:effectLst/>
                          <a:latin typeface="Arial" panose="020B0604020202020204" pitchFamily="34" charset="0"/>
                        </a:rPr>
                        <a:t>1 liều sáng trong 7-21ng,</a:t>
                      </a:r>
                      <a:br>
                        <a:rPr lang="en-US" sz="1100" b="0" i="0">
                          <a:solidFill>
                            <a:srgbClr val="000000"/>
                          </a:solidFill>
                          <a:effectLst/>
                          <a:latin typeface="Arial" panose="020B0604020202020204" pitchFamily="34" charset="0"/>
                        </a:rPr>
                      </a:br>
                      <a:r>
                        <a:rPr lang="en-US" sz="1100" b="0" i="0">
                          <a:solidFill>
                            <a:srgbClr val="000000"/>
                          </a:solidFill>
                          <a:effectLst/>
                          <a:latin typeface="Arial" panose="020B0604020202020204" pitchFamily="34" charset="0"/>
                        </a:rPr>
                        <a:t>sau đó giảmliều</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4-14 ng </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7-28ng </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Hiệu quả</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75%</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vi-VN" sz="1400" b="0" i="0">
                          <a:solidFill>
                            <a:srgbClr val="000000"/>
                          </a:solidFill>
                          <a:effectLst/>
                          <a:latin typeface="Arial" panose="020B0604020202020204" pitchFamily="34" charset="0"/>
                        </a:rPr>
                        <a:t>Giống methylpred</a:t>
                      </a:r>
                      <a:br>
                        <a:rPr lang="vi-VN" sz="1400" b="0" i="0">
                          <a:solidFill>
                            <a:srgbClr val="000000"/>
                          </a:solidFill>
                          <a:effectLst/>
                          <a:latin typeface="Arial" panose="020B0604020202020204" pitchFamily="34" charset="0"/>
                        </a:rPr>
                      </a:br>
                      <a:r>
                        <a:rPr lang="vi-VN" sz="1400" b="0" i="0">
                          <a:solidFill>
                            <a:srgbClr val="000000"/>
                          </a:solidFill>
                          <a:effectLst/>
                          <a:latin typeface="Arial" panose="020B0604020202020204" pitchFamily="34" charset="0"/>
                        </a:rPr>
                        <a:t>Dùng kéo dài gây</a:t>
                      </a:r>
                      <a:br>
                        <a:rPr lang="vi-VN" sz="1400" b="0" i="0">
                          <a:solidFill>
                            <a:srgbClr val="000000"/>
                          </a:solidFill>
                          <a:effectLst/>
                          <a:latin typeface="Arial" panose="020B0604020202020204" pitchFamily="34" charset="0"/>
                        </a:rPr>
                      </a:br>
                      <a:r>
                        <a:rPr lang="vi-VN" sz="1400" b="0" i="0">
                          <a:solidFill>
                            <a:srgbClr val="000000"/>
                          </a:solidFill>
                          <a:effectLst/>
                          <a:latin typeface="Arial" panose="020B0604020202020204" pitchFamily="34" charset="0"/>
                        </a:rPr>
                        <a:t>tăng cân,loãng</a:t>
                      </a:r>
                      <a:br>
                        <a:rPr lang="vi-VN" sz="1400" b="0" i="0">
                          <a:solidFill>
                            <a:srgbClr val="000000"/>
                          </a:solidFill>
                          <a:effectLst/>
                          <a:latin typeface="Arial" panose="020B0604020202020204" pitchFamily="34" charset="0"/>
                        </a:rPr>
                      </a:br>
                      <a:r>
                        <a:rPr lang="vi-VN" sz="1400" b="0" i="0">
                          <a:solidFill>
                            <a:srgbClr val="000000"/>
                          </a:solidFill>
                          <a:effectLst/>
                          <a:latin typeface="Arial" panose="020B0604020202020204" pitchFamily="34" charset="0"/>
                        </a:rPr>
                        <a:t>xương, đục thủy</a:t>
                      </a:r>
                      <a:br>
                        <a:rPr lang="vi-VN" sz="1400" b="0" i="0">
                          <a:solidFill>
                            <a:srgbClr val="000000"/>
                          </a:solidFill>
                          <a:effectLst/>
                          <a:latin typeface="Arial" panose="020B0604020202020204" pitchFamily="34" charset="0"/>
                        </a:rPr>
                      </a:br>
                      <a:r>
                        <a:rPr lang="vi-VN" sz="1400" b="0" i="0">
                          <a:solidFill>
                            <a:srgbClr val="000000"/>
                          </a:solidFill>
                          <a:effectLst/>
                          <a:latin typeface="Arial" panose="020B0604020202020204" pitchFamily="34" charset="0"/>
                        </a:rPr>
                        <a:t>tinh thể, chậm tăng</a:t>
                      </a:r>
                      <a:br>
                        <a:rPr lang="vi-VN" sz="1400" b="0" i="0">
                          <a:solidFill>
                            <a:srgbClr val="000000"/>
                          </a:solidFill>
                          <a:effectLst/>
                          <a:latin typeface="Arial" panose="020B0604020202020204" pitchFamily="34" charset="0"/>
                        </a:rPr>
                      </a:br>
                      <a:r>
                        <a:rPr lang="vi-VN" sz="1400" b="0" i="0">
                          <a:solidFill>
                            <a:srgbClr val="000000"/>
                          </a:solidFill>
                          <a:effectLst/>
                          <a:latin typeface="Arial" panose="020B0604020202020204" pitchFamily="34" charset="0"/>
                        </a:rPr>
                        <a:t>trưởng</a:t>
                      </a:r>
                      <a:endParaRPr lang="vi-VN"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400" b="0" i="0">
                          <a:solidFill>
                            <a:srgbClr val="000000"/>
                          </a:solidFill>
                          <a:effectLst/>
                          <a:latin typeface="Arial" panose="020B0604020202020204" pitchFamily="34" charset="0"/>
                        </a:rPr>
                        <a:t>Nhiều BN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giảm PLT</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xuống d</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ới</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ng</a:t>
                      </a:r>
                      <a:r>
                        <a:rPr lang="vi-VN" sz="1400" b="0" i="0">
                          <a:solidFill>
                            <a:srgbClr val="000000"/>
                          </a:solidFill>
                          <a:effectLst/>
                          <a:latin typeface="Arial" panose="020B0604020202020204" pitchFamily="34" charset="0"/>
                        </a:rPr>
                        <a:t>ư</a:t>
                      </a:r>
                      <a:r>
                        <a:rPr lang="en-US" sz="1400" b="0" i="0">
                          <a:solidFill>
                            <a:srgbClr val="000000"/>
                          </a:solidFill>
                          <a:effectLst/>
                          <a:latin typeface="Arial" panose="020B0604020202020204" pitchFamily="34" charset="0"/>
                        </a:rPr>
                        <a:t>ỡng</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chấp nhận</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sau giảm</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liều</a:t>
                      </a:r>
                      <a:endParaRPr lang="en-US" sz="1400">
                        <a:effectLst/>
                      </a:endParaRPr>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248966"/>
                  </a:ext>
                </a:extLst>
              </a:tr>
              <a:tr h="891964">
                <a:tc>
                  <a:txBody>
                    <a:bodyPr/>
                    <a:lstStyle/>
                    <a:p>
                      <a:r>
                        <a:rPr lang="en-US" sz="1400" b="0" i="0">
                          <a:solidFill>
                            <a:srgbClr val="000000"/>
                          </a:solidFill>
                          <a:effectLst/>
                          <a:latin typeface="Arial" panose="020B0604020202020204" pitchFamily="34" charset="0"/>
                        </a:rPr>
                        <a:t>Dexamethasone</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24 mg/</a:t>
                      </a:r>
                      <a:r>
                        <a:rPr lang="en-US" sz="1400" b="0" i="0">
                          <a:solidFill>
                            <a:srgbClr val="000000"/>
                          </a:solidFill>
                          <a:effectLst/>
                          <a:latin typeface="Cambria Math" panose="02040503050406030204" pitchFamily="18" charset="0"/>
                        </a:rPr>
                        <a:t> </a:t>
                      </a:r>
                      <a:br>
                        <a:rPr lang="en-US" sz="1400" b="0" i="0">
                          <a:solidFill>
                            <a:srgbClr val="000000"/>
                          </a:solidFill>
                          <a:effectLst/>
                          <a:latin typeface="Cambria Math" panose="02040503050406030204" pitchFamily="18" charset="0"/>
                        </a:rPr>
                      </a:br>
                      <a:endParaRPr lang="en-US" sz="1400"/>
                    </a:p>
                  </a:txBody>
                  <a:tcPr marL="68613" marR="68613" marT="34306" marB="34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vi-VN" sz="1400" b="0" i="0">
                          <a:solidFill>
                            <a:srgbClr val="000000"/>
                          </a:solidFill>
                          <a:effectLst/>
                          <a:latin typeface="Arial" panose="020B0604020202020204" pitchFamily="34" charset="0"/>
                        </a:rPr>
                        <a:t>2</a:t>
                      </a:r>
                      <a:r>
                        <a:rPr lang="en-US" sz="1400" b="0" i="0">
                          <a:solidFill>
                            <a:srgbClr val="000000"/>
                          </a:solidFill>
                          <a:effectLst/>
                          <a:latin typeface="Arial" panose="020B0604020202020204" pitchFamily="34" charset="0"/>
                        </a:rPr>
                        <a:t>-14 ng </a:t>
                      </a:r>
                      <a:endParaRPr lang="en-US" sz="1400"/>
                    </a:p>
                  </a:txBody>
                  <a:tcPr marL="68613" marR="68613" marT="34306" marB="34306">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r>
                        <a:rPr lang="vi-VN" sz="1400" b="0" i="0">
                          <a:solidFill>
                            <a:srgbClr val="000000"/>
                          </a:solidFill>
                          <a:effectLst/>
                          <a:latin typeface="Arial" panose="020B0604020202020204" pitchFamily="34" charset="0"/>
                        </a:rPr>
                        <a:t>4</a:t>
                      </a:r>
                      <a:r>
                        <a:rPr lang="en-US" sz="1400" b="0" i="0">
                          <a:solidFill>
                            <a:srgbClr val="000000"/>
                          </a:solidFill>
                          <a:effectLst/>
                          <a:latin typeface="Arial" panose="020B0604020202020204" pitchFamily="34" charset="0"/>
                        </a:rPr>
                        <a:t>-28ng </a:t>
                      </a:r>
                      <a:endParaRPr lang="en-US" sz="1400"/>
                    </a:p>
                  </a:txBody>
                  <a:tcPr marL="68613" marR="68613" marT="34306" marB="34306">
                    <a:lnT w="6350" cap="flat" cmpd="sng" algn="ctr">
                      <a:solidFill>
                        <a:srgbClr val="000000"/>
                      </a:solidFill>
                      <a:prstDash val="solid"/>
                      <a:round/>
                      <a:headEnd type="none" w="med" len="med"/>
                      <a:tailEnd type="none" w="med" len="med"/>
                    </a:lnT>
                  </a:tcPr>
                </a:tc>
                <a:tc>
                  <a:txBody>
                    <a:bodyPr/>
                    <a:lstStyle/>
                    <a:p>
                      <a:r>
                        <a:rPr lang="en-US" sz="1400" b="0" i="0">
                          <a:solidFill>
                            <a:srgbClr val="000000"/>
                          </a:solidFill>
                          <a:effectLst/>
                          <a:latin typeface="Arial" panose="020B0604020202020204" pitchFamily="34" charset="0"/>
                        </a:rPr>
                        <a:t>Hiệu quả</a:t>
                      </a:r>
                      <a:br>
                        <a:rPr lang="en-US" sz="1400" b="0" i="0">
                          <a:solidFill>
                            <a:srgbClr val="000000"/>
                          </a:solidFill>
                          <a:effectLst/>
                          <a:latin typeface="Arial" panose="020B0604020202020204" pitchFamily="34" charset="0"/>
                        </a:rPr>
                      </a:br>
                      <a:r>
                        <a:rPr lang="en-US" sz="1400" b="0" i="0">
                          <a:solidFill>
                            <a:srgbClr val="000000"/>
                          </a:solidFill>
                          <a:effectLst/>
                          <a:latin typeface="Arial" panose="020B0604020202020204" pitchFamily="34" charset="0"/>
                        </a:rPr>
                        <a:t>75%</a:t>
                      </a:r>
                      <a:endParaRPr lang="en-US" sz="1400"/>
                    </a:p>
                  </a:txBody>
                  <a:tcPr marL="68613" marR="68613" marT="34306" marB="34306">
                    <a:lnT w="6350" cap="flat" cmpd="sng" algn="ctr">
                      <a:solidFill>
                        <a:srgbClr val="000000"/>
                      </a:solidFill>
                      <a:prstDash val="solid"/>
                      <a:round/>
                      <a:headEnd type="none" w="med" len="med"/>
                      <a:tailEnd type="none" w="med" len="med"/>
                    </a:lnT>
                  </a:tcPr>
                </a:tc>
                <a:tc>
                  <a:txBody>
                    <a:bodyPr/>
                    <a:lstStyle/>
                    <a:p>
                      <a:r>
                        <a:rPr lang="vi-VN" sz="1400" b="0" i="0">
                          <a:solidFill>
                            <a:srgbClr val="000000"/>
                          </a:solidFill>
                          <a:effectLst/>
                          <a:latin typeface="+mn-lt"/>
                        </a:rPr>
                        <a:t>Giống methylpred</a:t>
                      </a:r>
                      <a:endParaRPr lang="en-US" sz="1400"/>
                    </a:p>
                  </a:txBody>
                  <a:tcPr marL="68613" marR="68613" marT="34306" marB="34306">
                    <a:lnT w="6350" cap="flat" cmpd="sng" algn="ctr">
                      <a:solidFill>
                        <a:srgbClr val="000000"/>
                      </a:solidFill>
                      <a:prstDash val="solid"/>
                      <a:round/>
                      <a:headEnd type="none" w="med" len="med"/>
                      <a:tailEnd type="none" w="med" len="med"/>
                    </a:lnT>
                  </a:tcPr>
                </a:tc>
                <a:tc>
                  <a:txBody>
                    <a:bodyPr/>
                    <a:lstStyle/>
                    <a:p>
                      <a:r>
                        <a:rPr lang="en-US" sz="1200" b="0" i="0">
                          <a:solidFill>
                            <a:srgbClr val="000000"/>
                          </a:solidFill>
                          <a:effectLst/>
                          <a:latin typeface="Arial" panose="020B0604020202020204" pitchFamily="34" charset="0"/>
                        </a:rPr>
                        <a:t>1/3 BN có</a:t>
                      </a:r>
                      <a:br>
                        <a:rPr lang="en-US" sz="1200" b="0" i="0">
                          <a:solidFill>
                            <a:srgbClr val="000000"/>
                          </a:solidFill>
                          <a:effectLst/>
                          <a:latin typeface="Arial" panose="020B0604020202020204" pitchFamily="34" charset="0"/>
                        </a:rPr>
                      </a:br>
                      <a:r>
                        <a:rPr lang="en-US" sz="1200" b="0" i="0">
                          <a:solidFill>
                            <a:srgbClr val="000000"/>
                          </a:solidFill>
                          <a:effectLst/>
                          <a:latin typeface="Arial" panose="020B0604020202020204" pitchFamily="34" charset="0"/>
                        </a:rPr>
                        <a:t>PLT d</a:t>
                      </a:r>
                      <a:r>
                        <a:rPr lang="vi-VN" sz="1200" b="0" i="0">
                          <a:solidFill>
                            <a:srgbClr val="000000"/>
                          </a:solidFill>
                          <a:effectLst/>
                          <a:latin typeface="Arial" panose="020B0604020202020204" pitchFamily="34" charset="0"/>
                        </a:rPr>
                        <a:t>ư</a:t>
                      </a:r>
                      <a:r>
                        <a:rPr lang="en-US" sz="1200" b="0" i="0">
                          <a:solidFill>
                            <a:srgbClr val="000000"/>
                          </a:solidFill>
                          <a:effectLst/>
                          <a:latin typeface="Arial" panose="020B0604020202020204" pitchFamily="34" charset="0"/>
                        </a:rPr>
                        <a:t>ới</a:t>
                      </a:r>
                      <a:br>
                        <a:rPr lang="en-US" sz="1200" b="0" i="0">
                          <a:solidFill>
                            <a:srgbClr val="000000"/>
                          </a:solidFill>
                          <a:effectLst/>
                          <a:latin typeface="Arial" panose="020B0604020202020204" pitchFamily="34" charset="0"/>
                        </a:rPr>
                      </a:br>
                      <a:r>
                        <a:rPr lang="en-US" sz="1200" b="0" i="0">
                          <a:solidFill>
                            <a:srgbClr val="000000"/>
                          </a:solidFill>
                          <a:effectLst/>
                          <a:latin typeface="Arial" panose="020B0604020202020204" pitchFamily="34" charset="0"/>
                        </a:rPr>
                        <a:t>ng</a:t>
                      </a:r>
                      <a:r>
                        <a:rPr lang="vi-VN" sz="1200" b="0" i="0">
                          <a:solidFill>
                            <a:srgbClr val="000000"/>
                          </a:solidFill>
                          <a:effectLst/>
                          <a:latin typeface="Arial" panose="020B0604020202020204" pitchFamily="34" charset="0"/>
                        </a:rPr>
                        <a:t>ư</a:t>
                      </a:r>
                      <a:r>
                        <a:rPr lang="en-US" sz="1200" b="0" i="0">
                          <a:solidFill>
                            <a:srgbClr val="000000"/>
                          </a:solidFill>
                          <a:effectLst/>
                          <a:latin typeface="Arial" panose="020B0604020202020204" pitchFamily="34" charset="0"/>
                        </a:rPr>
                        <a:t>ỡng</a:t>
                      </a:r>
                      <a:br>
                        <a:rPr lang="en-US" sz="1200" b="0" i="0">
                          <a:solidFill>
                            <a:srgbClr val="000000"/>
                          </a:solidFill>
                          <a:effectLst/>
                          <a:latin typeface="Arial" panose="020B0604020202020204" pitchFamily="34" charset="0"/>
                        </a:rPr>
                      </a:br>
                      <a:r>
                        <a:rPr lang="en-US" sz="1200" b="0" i="0">
                          <a:solidFill>
                            <a:srgbClr val="000000"/>
                          </a:solidFill>
                          <a:effectLst/>
                          <a:latin typeface="Arial" panose="020B0604020202020204" pitchFamily="34" charset="0"/>
                        </a:rPr>
                        <a:t>chấp nhận</a:t>
                      </a:r>
                      <a:br>
                        <a:rPr lang="en-US" sz="1200" b="0" i="0">
                          <a:solidFill>
                            <a:srgbClr val="000000"/>
                          </a:solidFill>
                          <a:effectLst/>
                          <a:latin typeface="Arial" panose="020B0604020202020204" pitchFamily="34" charset="0"/>
                        </a:rPr>
                      </a:br>
                      <a:r>
                        <a:rPr lang="en-US" sz="1200" b="0" i="0">
                          <a:solidFill>
                            <a:srgbClr val="000000"/>
                          </a:solidFill>
                          <a:effectLst/>
                          <a:latin typeface="Arial" panose="020B0604020202020204" pitchFamily="34" charset="0"/>
                        </a:rPr>
                        <a:t>sau 2-6 tuần</a:t>
                      </a:r>
                      <a:endParaRPr lang="en-US" sz="1200">
                        <a:effectLst/>
                      </a:endParaRPr>
                    </a:p>
                  </a:txBody>
                  <a:tcPr anchor="ct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952364178"/>
                  </a:ext>
                </a:extLst>
              </a:tr>
            </a:tbl>
          </a:graphicData>
        </a:graphic>
      </p:graphicFrame>
    </p:spTree>
    <p:extLst>
      <p:ext uri="{BB962C8B-B14F-4D97-AF65-F5344CB8AC3E}">
        <p14:creationId xmlns:p14="http://schemas.microsoft.com/office/powerpoint/2010/main" val="99197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3600">
                <a:solidFill>
                  <a:srgbClr val="00B050"/>
                </a:solidFill>
                <a:latin typeface="calibri" panose="020F0502020204030204" pitchFamily="34" charset="0"/>
                <a:cs typeface="calibri" panose="020F0502020204030204" pitchFamily="34" charset="0"/>
              </a:rPr>
              <a:t>Cả 2 </a:t>
            </a:r>
            <a:r>
              <a:rPr lang="vi-VN" sz="3600">
                <a:solidFill>
                  <a:srgbClr val="00B050"/>
                </a:solidFill>
                <a:latin typeface="calibri" panose="020F0502020204030204" pitchFamily="34" charset="0"/>
                <a:cs typeface="calibri" panose="020F0502020204030204" pitchFamily="34" charset="0"/>
              </a:rPr>
              <a:t>cách phân loại </a:t>
            </a:r>
            <a:r>
              <a:rPr lang="en-US" sz="3600">
                <a:solidFill>
                  <a:srgbClr val="00B050"/>
                </a:solidFill>
                <a:latin typeface="calibri" panose="020F0502020204030204" pitchFamily="34" charset="0"/>
                <a:cs typeface="calibri" panose="020F0502020204030204" pitchFamily="34" charset="0"/>
              </a:rPr>
              <a:t>đều có giá trị riêng</a:t>
            </a:r>
            <a:r>
              <a:rPr lang="vi-VN" sz="3600">
                <a:solidFill>
                  <a:srgbClr val="00B050"/>
                </a:solidFill>
                <a:latin typeface="calibri" panose="020F0502020204030204" pitchFamily="34" charset="0"/>
                <a:cs typeface="calibri" panose="020F0502020204030204" pitchFamily="34" charset="0"/>
              </a:rPr>
              <a:t> nên ko bỏ cái nào:</a:t>
            </a:r>
            <a:endParaRPr lang="en-US" sz="3600" dirty="0">
              <a:solidFill>
                <a:srgbClr val="00B050"/>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C63566C5-28BF-4C13-ABAE-E7CA5324E638}"/>
              </a:ext>
            </a:extLst>
          </p:cNvPr>
          <p:cNvGrpSpPr/>
          <p:nvPr/>
        </p:nvGrpSpPr>
        <p:grpSpPr>
          <a:xfrm>
            <a:off x="76200" y="1219200"/>
            <a:ext cx="9067800" cy="5510026"/>
            <a:chOff x="76200" y="1219200"/>
            <a:chExt cx="9067800" cy="5510026"/>
          </a:xfrm>
        </p:grpSpPr>
        <p:pic>
          <p:nvPicPr>
            <p:cNvPr id="1026" name="Picture 2" descr="C:\Users\W7-64Bit SP1\Desktop\CHRONIC ITP\Rodeghiero_Immune_thrombocytopenia_Figure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19200"/>
              <a:ext cx="9067800" cy="5510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5DCA3A-424E-44F2-8BEA-BE2FC442BF9C}"/>
                </a:ext>
              </a:extLst>
            </p:cNvPr>
            <p:cNvSpPr/>
            <p:nvPr/>
          </p:nvSpPr>
          <p:spPr>
            <a:xfrm>
              <a:off x="3276600" y="3874532"/>
              <a:ext cx="5410200" cy="646331"/>
            </a:xfrm>
            <a:prstGeom prst="rect">
              <a:avLst/>
            </a:prstGeom>
          </p:spPr>
          <p:txBody>
            <a:bodyPr wrap="square">
              <a:spAutoFit/>
            </a:bodyPr>
            <a:lstStyle/>
            <a:p>
              <a:r>
                <a:rPr lang="en-US">
                  <a:solidFill>
                    <a:srgbClr val="7030A0"/>
                  </a:solidFill>
                </a:rPr>
                <a:t>Với những đối tượng ở giữa cân nhắc điều trị tuỳ bệnh nhân, điều trị thuốc hay là theo dõi diễn tiến lâm sàng.</a:t>
              </a:r>
            </a:p>
          </p:txBody>
        </p:sp>
        <p:sp>
          <p:nvSpPr>
            <p:cNvPr id="3" name="Rectangle 2">
              <a:extLst>
                <a:ext uri="{FF2B5EF4-FFF2-40B4-BE49-F238E27FC236}">
                  <a16:creationId xmlns:a16="http://schemas.microsoft.com/office/drawing/2014/main" id="{B3BA0DDB-7293-4E6C-A7F7-A72F500CA0BC}"/>
                </a:ext>
              </a:extLst>
            </p:cNvPr>
            <p:cNvSpPr/>
            <p:nvPr/>
          </p:nvSpPr>
          <p:spPr>
            <a:xfrm>
              <a:off x="1371600" y="2362200"/>
              <a:ext cx="254108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t>80% phục hồi sau 3-6mo </a:t>
              </a:r>
            </a:p>
          </p:txBody>
        </p:sp>
      </p:grpSp>
    </p:spTree>
    <p:extLst>
      <p:ext uri="{BB962C8B-B14F-4D97-AF65-F5344CB8AC3E}">
        <p14:creationId xmlns:p14="http://schemas.microsoft.com/office/powerpoint/2010/main" val="2745367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A9D3-5245-400A-8998-B87AA128C830}"/>
              </a:ext>
            </a:extLst>
          </p:cNvPr>
          <p:cNvSpPr>
            <a:spLocks noGrp="1"/>
          </p:cNvSpPr>
          <p:nvPr>
            <p:ph type="title"/>
          </p:nvPr>
        </p:nvSpPr>
        <p:spPr/>
        <p:txBody>
          <a:bodyPr>
            <a:normAutofit fontScale="90000"/>
          </a:bodyPr>
          <a:lstStyle/>
          <a:p>
            <a:r>
              <a:rPr lang="en-US"/>
              <a:t>ĐIỀU TRỊ-Điều trị ITP táiphát</a:t>
            </a:r>
          </a:p>
        </p:txBody>
      </p:sp>
      <p:sp>
        <p:nvSpPr>
          <p:cNvPr id="3" name="Content Placeholder 2">
            <a:extLst>
              <a:ext uri="{FF2B5EF4-FFF2-40B4-BE49-F238E27FC236}">
                <a16:creationId xmlns:a16="http://schemas.microsoft.com/office/drawing/2014/main" id="{652E6383-600E-4951-BC53-2B3D27086147}"/>
              </a:ext>
            </a:extLst>
          </p:cNvPr>
          <p:cNvSpPr>
            <a:spLocks noGrp="1"/>
          </p:cNvSpPr>
          <p:nvPr>
            <p:ph idx="1"/>
          </p:nvPr>
        </p:nvSpPr>
        <p:spPr/>
        <p:txBody>
          <a:bodyPr/>
          <a:lstStyle/>
          <a:p>
            <a:r>
              <a:rPr lang="en-US"/>
              <a:t>Nhiều BN sau khi điều trị với glucocorticoids, IVIG hoặc anti-D, sau vài tuần, lại sụt giảm số l</a:t>
            </a:r>
            <a:r>
              <a:rPr lang="vi-VN"/>
              <a:t>ư</a:t>
            </a:r>
            <a:r>
              <a:rPr lang="en-US"/>
              <a:t>ợng tiểu cầu lần nữa. Những trẻ này th</a:t>
            </a:r>
            <a:r>
              <a:rPr lang="vi-VN"/>
              <a:t>ư</a:t>
            </a:r>
            <a:r>
              <a:rPr lang="en-US"/>
              <a:t>ờng vẫn đáp ứng lại với biện pháp trị liệu ban đầu. </a:t>
            </a:r>
            <a:endParaRPr lang="vi-VN"/>
          </a:p>
          <a:p>
            <a:r>
              <a:rPr lang="en-US"/>
              <a:t>Nếu trẻ không đáp ứng với điều trị ban đầu, có thể dùng các biện pháp khác ch</a:t>
            </a:r>
            <a:r>
              <a:rPr lang="vi-VN"/>
              <a:t>ư</a:t>
            </a:r>
            <a:r>
              <a:rPr lang="en-US"/>
              <a:t>a dùng trong 3 biện pháp đầu tay đã nói ở trên.</a:t>
            </a:r>
            <a:endParaRPr lang="vi-VN"/>
          </a:p>
          <a:p>
            <a:r>
              <a:rPr lang="en-US"/>
              <a:t>Ch</a:t>
            </a:r>
            <a:r>
              <a:rPr lang="vi-VN"/>
              <a:t>ư</a:t>
            </a:r>
            <a:r>
              <a:rPr lang="en-US"/>
              <a:t>a có nghiêncứu nào về tỉ lệ đáp ứng điều trị trong những tr</a:t>
            </a:r>
            <a:r>
              <a:rPr lang="vi-VN"/>
              <a:t>ư</a:t>
            </a:r>
            <a:r>
              <a:rPr lang="en-US"/>
              <a:t>ờng hợp này.</a:t>
            </a:r>
            <a:endParaRPr lang="vi-VN"/>
          </a:p>
          <a:p>
            <a:r>
              <a:rPr lang="en-US"/>
              <a:t>Ngoài ra, trẻ xuất huyết mức độ nhẹ nh</a:t>
            </a:r>
            <a:r>
              <a:rPr lang="vi-VN"/>
              <a:t>ư</a:t>
            </a:r>
            <a:r>
              <a:rPr lang="en-US"/>
              <a:t>ng kéo dàicó thể đ</a:t>
            </a:r>
            <a:r>
              <a:rPr lang="vi-VN"/>
              <a:t>ư</a:t>
            </a:r>
            <a:r>
              <a:rPr lang="en-US"/>
              <a:t>ợc điều trị bằng corticoids liều thấp</a:t>
            </a:r>
          </a:p>
        </p:txBody>
      </p:sp>
    </p:spTree>
    <p:extLst>
      <p:ext uri="{BB962C8B-B14F-4D97-AF65-F5344CB8AC3E}">
        <p14:creationId xmlns:p14="http://schemas.microsoft.com/office/powerpoint/2010/main" val="741121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4364-EC7F-4F39-9EA3-51C015F3BE1A}"/>
              </a:ext>
            </a:extLst>
          </p:cNvPr>
          <p:cNvSpPr>
            <a:spLocks noGrp="1"/>
          </p:cNvSpPr>
          <p:nvPr>
            <p:ph type="title"/>
          </p:nvPr>
        </p:nvSpPr>
        <p:spPr/>
        <p:txBody>
          <a:bodyPr>
            <a:normAutofit fontScale="90000"/>
          </a:bodyPr>
          <a:lstStyle/>
          <a:p>
            <a:r>
              <a:rPr lang="en-US"/>
              <a:t>ĐIỀU TRỊ-Điều trị ITP mạn</a:t>
            </a:r>
          </a:p>
        </p:txBody>
      </p:sp>
      <p:graphicFrame>
        <p:nvGraphicFramePr>
          <p:cNvPr id="4" name="Table 3">
            <a:extLst>
              <a:ext uri="{FF2B5EF4-FFF2-40B4-BE49-F238E27FC236}">
                <a16:creationId xmlns:a16="http://schemas.microsoft.com/office/drawing/2014/main" id="{C186D6BA-87F5-4295-BDFB-E5BB9C154B2E}"/>
              </a:ext>
            </a:extLst>
          </p:cNvPr>
          <p:cNvGraphicFramePr>
            <a:graphicFrameLocks noGrp="1"/>
          </p:cNvGraphicFramePr>
          <p:nvPr>
            <p:extLst>
              <p:ext uri="{D42A27DB-BD31-4B8C-83A1-F6EECF244321}">
                <p14:modId xmlns:p14="http://schemas.microsoft.com/office/powerpoint/2010/main" val="870919194"/>
              </p:ext>
            </p:extLst>
          </p:nvPr>
        </p:nvGraphicFramePr>
        <p:xfrm>
          <a:off x="152400" y="990600"/>
          <a:ext cx="8839200" cy="3904488"/>
        </p:xfrm>
        <a:graphic>
          <a:graphicData uri="http://schemas.openxmlformats.org/drawingml/2006/table">
            <a:tbl>
              <a:tblPr/>
              <a:tblGrid>
                <a:gridCol w="1473200">
                  <a:extLst>
                    <a:ext uri="{9D8B030D-6E8A-4147-A177-3AD203B41FA5}">
                      <a16:colId xmlns:a16="http://schemas.microsoft.com/office/drawing/2014/main" val="2810492756"/>
                    </a:ext>
                  </a:extLst>
                </a:gridCol>
                <a:gridCol w="1473200">
                  <a:extLst>
                    <a:ext uri="{9D8B030D-6E8A-4147-A177-3AD203B41FA5}">
                      <a16:colId xmlns:a16="http://schemas.microsoft.com/office/drawing/2014/main" val="3409813766"/>
                    </a:ext>
                  </a:extLst>
                </a:gridCol>
                <a:gridCol w="1473200">
                  <a:extLst>
                    <a:ext uri="{9D8B030D-6E8A-4147-A177-3AD203B41FA5}">
                      <a16:colId xmlns:a16="http://schemas.microsoft.com/office/drawing/2014/main" val="4210306418"/>
                    </a:ext>
                  </a:extLst>
                </a:gridCol>
                <a:gridCol w="1473200">
                  <a:extLst>
                    <a:ext uri="{9D8B030D-6E8A-4147-A177-3AD203B41FA5}">
                      <a16:colId xmlns:a16="http://schemas.microsoft.com/office/drawing/2014/main" val="3108688930"/>
                    </a:ext>
                  </a:extLst>
                </a:gridCol>
                <a:gridCol w="1473200">
                  <a:extLst>
                    <a:ext uri="{9D8B030D-6E8A-4147-A177-3AD203B41FA5}">
                      <a16:colId xmlns:a16="http://schemas.microsoft.com/office/drawing/2014/main" val="2389687789"/>
                    </a:ext>
                  </a:extLst>
                </a:gridCol>
                <a:gridCol w="1473200">
                  <a:extLst>
                    <a:ext uri="{9D8B030D-6E8A-4147-A177-3AD203B41FA5}">
                      <a16:colId xmlns:a16="http://schemas.microsoft.com/office/drawing/2014/main" val="4090771233"/>
                    </a:ext>
                  </a:extLst>
                </a:gridCol>
              </a:tblGrid>
              <a:tr h="913384">
                <a:tc>
                  <a:txBody>
                    <a:bodyPr/>
                    <a:lstStyle/>
                    <a:p>
                      <a:r>
                        <a:rPr lang="en-US" sz="1400" b="1" i="0">
                          <a:solidFill>
                            <a:srgbClr val="FFFFFF"/>
                          </a:solidFill>
                          <a:effectLst/>
                          <a:latin typeface="Arial" panose="020B0604020202020204" pitchFamily="34" charset="0"/>
                        </a:rPr>
                        <a:t>Điều trị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ban đầu</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đỉnh</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điểm</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(ngày)</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Tỉ lệ đáp</a:t>
                      </a:r>
                      <a:br>
                        <a:rPr lang="en-US" sz="1400" b="1" i="0">
                          <a:solidFill>
                            <a:srgbClr val="FFFFFF"/>
                          </a:solidFill>
                          <a:effectLst/>
                          <a:latin typeface="Arial" panose="020B0604020202020204" pitchFamily="34" charset="0"/>
                        </a:rPr>
                      </a:br>
                      <a:r>
                        <a:rPr lang="en-US" sz="1400" b="1" i="0">
                          <a:solidFill>
                            <a:srgbClr val="FFFFFF"/>
                          </a:solidFill>
                          <a:effectLst/>
                          <a:latin typeface="Arial" panose="020B0604020202020204" pitchFamily="34" charset="0"/>
                        </a:rPr>
                        <a:t>ứng</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Tác dụng phụ </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r>
                        <a:rPr lang="en-US" sz="1400" b="1" i="0">
                          <a:solidFill>
                            <a:srgbClr val="FFFFFF"/>
                          </a:solidFill>
                          <a:effectLst/>
                          <a:latin typeface="Arial" panose="020B0604020202020204" pitchFamily="34" charset="0"/>
                        </a:rPr>
                        <a:t>Đáp ứng duy trì</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2067303518"/>
                  </a:ext>
                </a:extLst>
              </a:tr>
              <a:tr h="0">
                <a:tc gridSpan="6">
                  <a:txBody>
                    <a:bodyPr/>
                    <a:lstStyle/>
                    <a:p>
                      <a:r>
                        <a:rPr lang="en-US" sz="1700" b="0" i="0">
                          <a:solidFill>
                            <a:srgbClr val="000000"/>
                          </a:solidFill>
                          <a:effectLst/>
                          <a:latin typeface="Arial" panose="020B0604020202020204" pitchFamily="34" charset="0"/>
                        </a:rPr>
                        <a:t>Lựa chọn hàng 2 cho ITP mạn tính</a:t>
                      </a:r>
                      <a:endParaRPr lang="en-US" sz="1700">
                        <a:effectLst/>
                      </a:endParaRPr>
                    </a:p>
                  </a:txBody>
                  <a:tcPr marL="88392" marR="88392" marT="44196" marB="44196"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sz="1700"/>
                    </a:p>
                  </a:txBody>
                  <a:tcPr marL="88392" marR="88392" marT="44196" marB="44196">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tcPr>
                </a:tc>
                <a:tc hMerge="1">
                  <a:txBody>
                    <a:bodyPr/>
                    <a:lstStyle/>
                    <a:p>
                      <a:endParaRPr lang="en-US" sz="1700"/>
                    </a:p>
                  </a:txBody>
                  <a:tcPr marL="88392" marR="88392" marT="44196" marB="44196">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495337994"/>
                  </a:ext>
                </a:extLst>
              </a:tr>
              <a:tr h="883920">
                <a:tc>
                  <a:txBody>
                    <a:bodyPr/>
                    <a:lstStyle/>
                    <a:p>
                      <a:r>
                        <a:rPr lang="en-US" sz="1700" b="0" i="0">
                          <a:solidFill>
                            <a:srgbClr val="000000"/>
                          </a:solidFill>
                          <a:effectLst/>
                          <a:latin typeface="Arial" panose="020B0604020202020204" pitchFamily="34" charset="0"/>
                        </a:rPr>
                        <a:t>Rituximab</a:t>
                      </a:r>
                      <a:br>
                        <a:rPr lang="en-US" sz="1700" b="0" i="0">
                          <a:solidFill>
                            <a:srgbClr val="000000"/>
                          </a:solidFill>
                          <a:effectLst/>
                          <a:latin typeface="Arial" panose="020B0604020202020204" pitchFamily="34" charset="0"/>
                        </a:rPr>
                      </a:br>
                      <a:r>
                        <a:rPr lang="en-US" sz="1700" b="0" i="0">
                          <a:solidFill>
                            <a:srgbClr val="000000"/>
                          </a:solidFill>
                          <a:effectLst/>
                          <a:latin typeface="Arial" panose="020B0604020202020204" pitchFamily="34" charset="0"/>
                        </a:rPr>
                        <a:t>375 mg/</a:t>
                      </a:r>
                      <a:r>
                        <a:rPr lang="en-US" sz="1700" b="0" i="0">
                          <a:solidFill>
                            <a:srgbClr val="000000"/>
                          </a:solidFill>
                          <a:effectLst/>
                          <a:latin typeface="Cambria Math" panose="02040503050406030204" pitchFamily="18" charset="0"/>
                        </a:rPr>
                        <a:t> </a:t>
                      </a:r>
                      <a:br>
                        <a:rPr lang="en-US" sz="1700" b="0" i="0">
                          <a:solidFill>
                            <a:srgbClr val="000000"/>
                          </a:solidFill>
                          <a:effectLst/>
                          <a:latin typeface="Cambria Math" panose="02040503050406030204" pitchFamily="18" charset="0"/>
                        </a:rPr>
                      </a:br>
                      <a:r>
                        <a:rPr lang="vi-VN" sz="1600">
                          <a:solidFill>
                            <a:srgbClr val="7030A0"/>
                          </a:solidFill>
                        </a:rPr>
                        <a:t>Mắc, chưa áp dụng ls </a:t>
                      </a:r>
                      <a:endParaRPr lang="en-US" sz="1700">
                        <a:solidFill>
                          <a:srgbClr val="7030A0"/>
                        </a:solidFill>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600"/>
                        <a:t>7-56 ng</a:t>
                      </a:r>
                      <a:endParaRPr lang="en-US" sz="1700"/>
                    </a:p>
                  </a:txBody>
                  <a:tcPr marL="88392" marR="88392" marT="44196" marB="44196">
                    <a:lnL w="6350" cap="flat" cmpd="sng" algn="ctr">
                      <a:solidFill>
                        <a:srgbClr val="000000"/>
                      </a:solidFill>
                      <a:prstDash val="solid"/>
                      <a:round/>
                      <a:headEnd type="none" w="med" len="med"/>
                      <a:tailEnd type="none" w="med" len="med"/>
                    </a:lnL>
                  </a:tcPr>
                </a:tc>
                <a:tc>
                  <a:txBody>
                    <a:bodyPr/>
                    <a:lstStyle/>
                    <a:p>
                      <a:r>
                        <a:rPr lang="en-US" sz="1600"/>
                        <a:t>14-180ng</a:t>
                      </a:r>
                      <a:endParaRPr lang="en-US" sz="1700"/>
                    </a:p>
                  </a:txBody>
                  <a:tcPr marL="88392" marR="88392" marT="44196" marB="44196"/>
                </a:tc>
                <a:tc>
                  <a:txBody>
                    <a:bodyPr/>
                    <a:lstStyle/>
                    <a:p>
                      <a:r>
                        <a:rPr lang="en-US" sz="1600"/>
                        <a:t>Hiệu quả 40-50%</a:t>
                      </a:r>
                      <a:endParaRPr lang="en-US" sz="1700"/>
                    </a:p>
                  </a:txBody>
                  <a:tcPr marL="88392" marR="88392" marT="44196" marB="44196"/>
                </a:tc>
                <a:tc>
                  <a:txBody>
                    <a:bodyPr/>
                    <a:lstStyle/>
                    <a:p>
                      <a:r>
                        <a:rPr lang="en-US" sz="1600"/>
                        <a:t>Mề đay, nhức đầu, sốt, ớn lạnh (nhẹ, thoáng qua). Bệnh về huyết thanh:1%</a:t>
                      </a:r>
                      <a:endParaRPr lang="en-US" sz="1700"/>
                    </a:p>
                  </a:txBody>
                  <a:tcPr marL="88392" marR="88392" marT="44196" marB="44196"/>
                </a:tc>
                <a:tc>
                  <a:txBody>
                    <a:bodyPr/>
                    <a:lstStyle/>
                    <a:p>
                      <a:r>
                        <a:rPr lang="en-US" sz="1600"/>
                        <a:t>25% đáp ứng kéo dài sau 2 hay nhiều năm điều trị</a:t>
                      </a:r>
                      <a:endParaRPr lang="en-US" sz="1700"/>
                    </a:p>
                  </a:txBody>
                  <a:tcPr marL="88392" marR="88392" marT="44196" marB="44196"/>
                </a:tc>
                <a:extLst>
                  <a:ext uri="{0D108BD9-81ED-4DB2-BD59-A6C34878D82A}">
                    <a16:rowId xmlns:a16="http://schemas.microsoft.com/office/drawing/2014/main" val="3985571296"/>
                  </a:ext>
                </a:extLst>
              </a:tr>
              <a:tr h="883920">
                <a:tc>
                  <a:txBody>
                    <a:bodyPr/>
                    <a:lstStyle/>
                    <a:p>
                      <a:r>
                        <a:rPr lang="en-US" sz="1600"/>
                        <a:t>Cắt lách</a:t>
                      </a:r>
                      <a:endParaRPr lang="vi-VN" sz="1600"/>
                    </a:p>
                    <a:p>
                      <a:r>
                        <a:rPr lang="en-US" sz="1600">
                          <a:solidFill>
                            <a:srgbClr val="7030A0"/>
                          </a:solidFill>
                        </a:rPr>
                        <a:t>Không đáp ứng corit hay IVIg</a:t>
                      </a:r>
                      <a:endParaRPr lang="en-US" sz="1700">
                        <a:solidFill>
                          <a:srgbClr val="7030A0"/>
                        </a:solidFill>
                      </a:endParaRPr>
                    </a:p>
                  </a:txBody>
                  <a:tcPr marL="88392" marR="88392" marT="44196" marB="44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600"/>
                        <a:t>1-56 ng</a:t>
                      </a:r>
                      <a:endParaRPr lang="en-US" sz="1700"/>
                    </a:p>
                  </a:txBody>
                  <a:tcPr marL="88392" marR="88392" marT="44196" marB="44196">
                    <a:lnL w="6350" cap="flat" cmpd="sng" algn="ctr">
                      <a:solidFill>
                        <a:srgbClr val="000000"/>
                      </a:solidFill>
                      <a:prstDash val="solid"/>
                      <a:round/>
                      <a:headEnd type="none" w="med" len="med"/>
                      <a:tailEnd type="none" w="med" len="med"/>
                    </a:lnL>
                  </a:tcPr>
                </a:tc>
                <a:tc>
                  <a:txBody>
                    <a:bodyPr/>
                    <a:lstStyle/>
                    <a:p>
                      <a:r>
                        <a:rPr lang="en-US" sz="1600"/>
                        <a:t>7-56 ng</a:t>
                      </a:r>
                      <a:endParaRPr lang="en-US" sz="1700"/>
                    </a:p>
                  </a:txBody>
                  <a:tcPr marL="88392" marR="88392" marT="44196" marB="44196"/>
                </a:tc>
                <a:tc>
                  <a:txBody>
                    <a:bodyPr/>
                    <a:lstStyle/>
                    <a:p>
                      <a:r>
                        <a:rPr lang="en-US" sz="1600"/>
                        <a:t>60-70% đáp ứng kéo dài</a:t>
                      </a:r>
                      <a:endParaRPr lang="en-US" sz="1700"/>
                    </a:p>
                  </a:txBody>
                  <a:tcPr marL="88392" marR="88392" marT="44196" marB="44196"/>
                </a:tc>
                <a:tc>
                  <a:txBody>
                    <a:bodyPr/>
                    <a:lstStyle/>
                    <a:p>
                      <a:r>
                        <a:rPr lang="en-US" sz="1600"/>
                        <a:t>Biến chứng: NTH,thuyên tắc TM cửa</a:t>
                      </a:r>
                      <a:endParaRPr lang="en-US" sz="1700"/>
                    </a:p>
                  </a:txBody>
                  <a:tcPr marL="88392" marR="88392" marT="44196" marB="44196"/>
                </a:tc>
                <a:tc>
                  <a:txBody>
                    <a:bodyPr/>
                    <a:lstStyle/>
                    <a:p>
                      <a:r>
                        <a:rPr lang="vi-VN" sz="1600"/>
                        <a:t>70-80% đáp ứng kéo dài hơn 4 năm điều trị</a:t>
                      </a:r>
                      <a:endParaRPr lang="en-US" sz="1700"/>
                    </a:p>
                  </a:txBody>
                  <a:tcPr marL="88392" marR="88392" marT="44196" marB="44196"/>
                </a:tc>
                <a:extLst>
                  <a:ext uri="{0D108BD9-81ED-4DB2-BD59-A6C34878D82A}">
                    <a16:rowId xmlns:a16="http://schemas.microsoft.com/office/drawing/2014/main" val="1677427652"/>
                  </a:ext>
                </a:extLst>
              </a:tr>
            </a:tbl>
          </a:graphicData>
        </a:graphic>
      </p:graphicFrame>
      <p:sp>
        <p:nvSpPr>
          <p:cNvPr id="5" name="Rectangle 4">
            <a:extLst>
              <a:ext uri="{FF2B5EF4-FFF2-40B4-BE49-F238E27FC236}">
                <a16:creationId xmlns:a16="http://schemas.microsoft.com/office/drawing/2014/main" id="{DA2B0209-9FB3-4F35-A27A-C517A99BDCDA}"/>
              </a:ext>
            </a:extLst>
          </p:cNvPr>
          <p:cNvSpPr/>
          <p:nvPr/>
        </p:nvSpPr>
        <p:spPr>
          <a:xfrm>
            <a:off x="533400" y="5334000"/>
            <a:ext cx="8077200" cy="646331"/>
          </a:xfrm>
          <a:prstGeom prst="rect">
            <a:avLst/>
          </a:prstGeom>
        </p:spPr>
        <p:txBody>
          <a:bodyPr wrap="square">
            <a:spAutoFit/>
          </a:bodyPr>
          <a:lstStyle/>
          <a:p>
            <a:r>
              <a:rPr lang="vi-VN">
                <a:solidFill>
                  <a:srgbClr val="7030A0"/>
                </a:solidFill>
              </a:rPr>
              <a:t>Chỉ cần duy trì liều corti sao cho tiểu cầu &gt; 50k, bn không có XH là được, không cầu tiểu cầu lên cao do sẽ có nhiều biến chứng khi dung corti kéo dài</a:t>
            </a:r>
            <a:endParaRPr lang="en-US">
              <a:solidFill>
                <a:srgbClr val="7030A0"/>
              </a:solidFill>
            </a:endParaRPr>
          </a:p>
        </p:txBody>
      </p:sp>
    </p:spTree>
    <p:extLst>
      <p:ext uri="{BB962C8B-B14F-4D97-AF65-F5344CB8AC3E}">
        <p14:creationId xmlns:p14="http://schemas.microsoft.com/office/powerpoint/2010/main" val="3549575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err="1"/>
              <a:t>Điều</a:t>
            </a:r>
            <a:r>
              <a:rPr lang="en-US" b="1"/>
              <a:t> trị</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mạn</a:t>
            </a:r>
            <a:endParaRPr lang="en-US" sz="36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Định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&lt;150 x10</a:t>
            </a:r>
            <a:r>
              <a:rPr lang="en-US" baseline="30000" dirty="0">
                <a:latin typeface="CALIBRI" panose="020F0502020204030204" pitchFamily="34" charset="0"/>
                <a:cs typeface="CALIBRI" panose="020F0502020204030204" pitchFamily="34" charset="0"/>
              </a:rPr>
              <a:t>9</a:t>
            </a:r>
            <a:r>
              <a:rPr lang="en-US" dirty="0">
                <a:latin typeface="CALIBRI" panose="020F0502020204030204" pitchFamily="34" charset="0"/>
                <a:cs typeface="CALIBRI" panose="020F0502020204030204" pitchFamily="34" charset="0"/>
              </a:rPr>
              <a:t>/L </a:t>
            </a:r>
            <a:r>
              <a:rPr lang="en-US" dirty="0" err="1">
                <a:latin typeface="CALIBRI" panose="020F0502020204030204" pitchFamily="34" charset="0"/>
                <a:cs typeface="CALIBRI" panose="020F0502020204030204" pitchFamily="34" charset="0"/>
              </a:rPr>
              <a:t>trên</a:t>
            </a:r>
            <a:r>
              <a:rPr lang="en-US" dirty="0">
                <a:latin typeface="CALIBRI" panose="020F0502020204030204" pitchFamily="34" charset="0"/>
                <a:cs typeface="CALIBRI" panose="020F0502020204030204" pitchFamily="34" charset="0"/>
              </a:rPr>
              <a:t> 6 </a:t>
            </a:r>
            <a:r>
              <a:rPr lang="en-US" dirty="0" err="1">
                <a:latin typeface="CALIBRI" panose="020F0502020204030204" pitchFamily="34" charset="0"/>
                <a:cs typeface="CALIBRI" panose="020F0502020204030204" pitchFamily="34" charset="0"/>
              </a:rPr>
              <a:t>tháng</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Hội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Học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hoặc</a:t>
            </a:r>
            <a:r>
              <a:rPr lang="en-US" dirty="0">
                <a:latin typeface="CALIBRI" panose="020F0502020204030204" pitchFamily="34" charset="0"/>
                <a:cs typeface="CALIBRI" panose="020F0502020204030204" pitchFamily="34" charset="0"/>
              </a:rPr>
              <a:t> 12 </a:t>
            </a:r>
            <a:r>
              <a:rPr lang="en-US" dirty="0" err="1">
                <a:latin typeface="CALIBRI" panose="020F0502020204030204" pitchFamily="34" charset="0"/>
                <a:cs typeface="CALIBRI" panose="020F0502020204030204" pitchFamily="34" charset="0"/>
              </a:rPr>
              <a:t>tháng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nhóm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cứu</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quốc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em</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mạn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chiếm</a:t>
            </a:r>
            <a:r>
              <a:rPr lang="en-US" dirty="0">
                <a:latin typeface="CALIBRI" panose="020F0502020204030204" pitchFamily="34" charset="0"/>
                <a:cs typeface="CALIBRI" panose="020F0502020204030204" pitchFamily="34" charset="0"/>
              </a:rPr>
              <a:t> 10-20 %.</a:t>
            </a:r>
            <a:endParaRPr lang="en-US" sz="32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Nguyên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tắc</a:t>
            </a:r>
            <a:r>
              <a:rPr lang="en-US" dirty="0">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a:p>
            <a:pPr lvl="2"/>
            <a:r>
              <a:rPr lang="en-US" err="1">
                <a:latin typeface="CALIBRI" panose="020F0502020204030204" pitchFamily="34" charset="0"/>
                <a:cs typeface="CALIBRI" panose="020F0502020204030204" pitchFamily="34" charset="0"/>
              </a:rPr>
              <a:t>Cần</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CĐPB </a:t>
            </a:r>
            <a:r>
              <a:rPr lang="en-US">
                <a:latin typeface="CALIBRI" panose="020F0502020204030204" pitchFamily="34" charset="0"/>
                <a:cs typeface="CALIBRI" panose="020F0502020204030204" pitchFamily="34" charset="0"/>
              </a:rPr>
              <a:t>các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cầu</a:t>
            </a:r>
            <a:r>
              <a:rPr lang="en-US">
                <a:latin typeface="CALIBRI" panose="020F0502020204030204" pitchFamily="34" charset="0"/>
                <a:cs typeface="CALIBRI" panose="020F0502020204030204" pitchFamily="34" charset="0"/>
              </a:rPr>
              <a:t> mạn: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trùng</a:t>
            </a:r>
            <a:r>
              <a:rPr lang="en-US" dirty="0">
                <a:latin typeface="CALIBRI" panose="020F0502020204030204" pitchFamily="34" charset="0"/>
                <a:cs typeface="CALIBRI" panose="020F0502020204030204" pitchFamily="34" charset="0"/>
              </a:rPr>
              <a:t>  HIV, HBV, EBV;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collagen hay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miễn</a:t>
            </a:r>
            <a:r>
              <a:rPr lang="en-US">
                <a:latin typeface="CALIBRI" panose="020F0502020204030204" pitchFamily="34" charset="0"/>
                <a:cs typeface="CALIBRI" panose="020F0502020204030204" pitchFamily="34" charset="0"/>
              </a:rPr>
              <a:t> (test </a:t>
            </a:r>
            <a:r>
              <a:rPr lang="en-US" dirty="0" err="1">
                <a:latin typeface="CALIBRI" panose="020F0502020204030204" pitchFamily="34" charset="0"/>
                <a:cs typeface="CALIBRI" panose="020F0502020204030204" pitchFamily="34" charset="0"/>
              </a:rPr>
              <a:t>ANA,anti</a:t>
            </a:r>
            <a:r>
              <a:rPr lang="en-US" dirty="0">
                <a:latin typeface="CALIBRI" panose="020F0502020204030204" pitchFamily="34" charset="0"/>
                <a:cs typeface="CALIBRI" panose="020F0502020204030204" pitchFamily="34" charset="0"/>
              </a:rPr>
              <a:t> DNA).  </a:t>
            </a:r>
            <a:endParaRPr lang="en-US" sz="2800"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Theo </a:t>
            </a:r>
            <a:r>
              <a:rPr lang="en-US" dirty="0" err="1">
                <a:latin typeface="CALIBRI" panose="020F0502020204030204" pitchFamily="34" charset="0"/>
                <a:cs typeface="CALIBRI" panose="020F0502020204030204" pitchFamily="34" charset="0"/>
              </a:rPr>
              <a:t>dõi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can </a:t>
            </a:r>
            <a:r>
              <a:rPr lang="en-US">
                <a:latin typeface="CALIBRI" panose="020F0502020204030204" pitchFamily="34" charset="0"/>
                <a:cs typeface="CALIBRI" panose="020F0502020204030204" pitchFamily="34" charset="0"/>
              </a:rPr>
              <a:t>thiệp:</a:t>
            </a:r>
            <a:r>
              <a:rPr lang="vi-VN">
                <a:latin typeface="CALIBRI" panose="020F0502020204030204" pitchFamily="34" charset="0"/>
                <a:cs typeface="CALIBRI" panose="020F0502020204030204" pitchFamily="34" charset="0"/>
              </a:rPr>
              <a:t> </a:t>
            </a:r>
            <a:r>
              <a:rPr lang="en-US">
                <a:highlight>
                  <a:srgbClr val="FFFF00"/>
                </a:highlight>
                <a:latin typeface="CALIBRI" panose="020F0502020204030204" pitchFamily="34" charset="0"/>
                <a:cs typeface="CALIBRI" panose="020F0502020204030204" pitchFamily="34" charset="0"/>
              </a:rPr>
              <a:t>1/3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ITP </a:t>
            </a:r>
            <a:r>
              <a:rPr lang="en-US" dirty="0" err="1">
                <a:highlight>
                  <a:srgbClr val="FFFF00"/>
                </a:highlight>
                <a:latin typeface="CALIBRI" panose="020F0502020204030204" pitchFamily="34" charset="0"/>
                <a:cs typeface="CALIBRI" panose="020F0502020204030204" pitchFamily="34" charset="0"/>
              </a:rPr>
              <a:t>mạn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tự</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thuyên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giảm</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trong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vài</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tháng</a:t>
            </a:r>
            <a:r>
              <a:rPr lang="en-US" dirty="0">
                <a:highlight>
                  <a:srgbClr val="FFFF00"/>
                </a:highlight>
                <a:latin typeface="CALIBRI" panose="020F0502020204030204" pitchFamily="34" charset="0"/>
                <a:cs typeface="CALIBRI" panose="020F0502020204030204" pitchFamily="34" charset="0"/>
              </a:rPr>
              <a:t> hay </a:t>
            </a:r>
            <a:r>
              <a:rPr lang="en-US" dirty="0" err="1">
                <a:highlight>
                  <a:srgbClr val="FFFF00"/>
                </a:highlight>
                <a:latin typeface="CALIBRI" panose="020F0502020204030204" pitchFamily="34" charset="0"/>
                <a:cs typeface="CALIBRI" panose="020F0502020204030204" pitchFamily="34" charset="0"/>
              </a:rPr>
              <a:t>năm</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&lt; 10 </a:t>
            </a:r>
            <a:r>
              <a:rPr lang="en-US" dirty="0" err="1">
                <a:highlight>
                  <a:srgbClr val="FFFF00"/>
                </a:highlight>
                <a:latin typeface="CALIBRI" panose="020F0502020204030204" pitchFamily="34" charset="0"/>
                <a:cs typeface="CALIBRI" panose="020F0502020204030204" pitchFamily="34" charset="0"/>
              </a:rPr>
              <a:t>tuổi</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thường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tự</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ổn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định</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hơn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lớn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trên</a:t>
            </a:r>
            <a:r>
              <a:rPr lang="en-US" dirty="0">
                <a:latin typeface="CALIBRI" panose="020F0502020204030204" pitchFamily="34" charset="0"/>
                <a:cs typeface="CALIBRI" panose="020F0502020204030204" pitchFamily="34" charset="0"/>
              </a:rPr>
              <a:t> 10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diễn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người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lớn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người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lớn</a:t>
            </a:r>
            <a:r>
              <a:rPr lang="en-US"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p>
          <a:p>
            <a:pPr lvl="2"/>
            <a:r>
              <a:rPr lang="en-US" dirty="0">
                <a:highlight>
                  <a:srgbClr val="FFFF00"/>
                </a:highlight>
                <a:latin typeface="CALIBRI" panose="020F0502020204030204" pitchFamily="34" charset="0"/>
                <a:cs typeface="CALIBRI" panose="020F0502020204030204" pitchFamily="34" charset="0"/>
              </a:rPr>
              <a:t>ITP </a:t>
            </a:r>
            <a:r>
              <a:rPr lang="en-US" dirty="0" err="1">
                <a:highlight>
                  <a:srgbClr val="FFFF00"/>
                </a:highlight>
                <a:latin typeface="CALIBRI" panose="020F0502020204030204" pitchFamily="34" charset="0"/>
                <a:cs typeface="CALIBRI" panose="020F0502020204030204" pitchFamily="34" charset="0"/>
              </a:rPr>
              <a:t>mạn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thường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có</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số</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tiểu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cầu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trung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bình</a:t>
            </a:r>
            <a:r>
              <a:rPr lang="en-US" dirty="0">
                <a:highlight>
                  <a:srgbClr val="FFFF00"/>
                </a:highlight>
                <a:latin typeface="CALIBRI" panose="020F0502020204030204" pitchFamily="34" charset="0"/>
                <a:cs typeface="CALIBRI" panose="020F0502020204030204" pitchFamily="34" charset="0"/>
              </a:rPr>
              <a:t> 20-75 x10</a:t>
            </a:r>
            <a:r>
              <a:rPr lang="en-US" baseline="30000" dirty="0">
                <a:highlight>
                  <a:srgbClr val="FFFF00"/>
                </a:highlight>
                <a:latin typeface="CALIBRI" panose="020F0502020204030204" pitchFamily="34" charset="0"/>
                <a:cs typeface="CALIBRI" panose="020F0502020204030204" pitchFamily="34" charset="0"/>
              </a:rPr>
              <a:t>9</a:t>
            </a:r>
            <a:r>
              <a:rPr lang="en-US" dirty="0">
                <a:highlight>
                  <a:srgbClr val="FFFF00"/>
                </a:highlight>
                <a:latin typeface="CALIBRI" panose="020F0502020204030204" pitchFamily="34" charset="0"/>
                <a:cs typeface="CALIBRI" panose="020F0502020204030204" pitchFamily="34" charset="0"/>
              </a:rPr>
              <a:t>/L </a:t>
            </a:r>
            <a:r>
              <a:rPr lang="en-US" dirty="0" err="1">
                <a:highlight>
                  <a:srgbClr val="FFFF00"/>
                </a:highlight>
                <a:latin typeface="CALIBRI" panose="020F0502020204030204" pitchFamily="34" charset="0"/>
                <a:cs typeface="CALIBRI" panose="020F0502020204030204" pitchFamily="34" charset="0"/>
              </a:rPr>
              <a:t>nên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đa</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số</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không</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cần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điều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hiếm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&lt;10 x10</a:t>
            </a:r>
            <a:r>
              <a:rPr lang="en-US" baseline="30000" dirty="0">
                <a:latin typeface="CALIBRI" panose="020F0502020204030204" pitchFamily="34" charset="0"/>
                <a:cs typeface="CALIBRI" panose="020F0502020204030204" pitchFamily="34" charset="0"/>
              </a:rPr>
              <a:t>9</a:t>
            </a:r>
            <a:r>
              <a:rPr lang="en-US" dirty="0">
                <a:latin typeface="CALIBRI" panose="020F0502020204030204" pitchFamily="34" charset="0"/>
                <a:cs typeface="CALIBRI" panose="020F0502020204030204" pitchFamily="34" charset="0"/>
              </a:rPr>
              <a:t>/L. </a:t>
            </a:r>
          </a:p>
          <a:p>
            <a:pPr lvl="2"/>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mạn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chảy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máu</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can </a:t>
            </a:r>
            <a:r>
              <a:rPr lang="en-US" dirty="0" err="1">
                <a:latin typeface="CALIBRI" panose="020F0502020204030204" pitchFamily="34" charset="0"/>
                <a:cs typeface="CALIBRI" panose="020F0502020204030204" pitchFamily="34" charset="0"/>
              </a:rPr>
              <a:t>thiệp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tạm</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thời</a:t>
            </a:r>
            <a:r>
              <a:rPr lang="en-US">
                <a:latin typeface="CALIBRI" panose="020F0502020204030204" pitchFamily="34" charset="0"/>
                <a:cs typeface="CALIBRI" panose="020F0502020204030204" pitchFamily="34" charset="0"/>
              </a:rPr>
              <a:t>.</a:t>
            </a:r>
            <a:endParaRPr lang="vi-VN">
              <a:latin typeface="CALIBRI" panose="020F0502020204030204" pitchFamily="34" charset="0"/>
              <a:cs typeface="CALIBRI" panose="020F0502020204030204" pitchFamily="34" charset="0"/>
            </a:endParaRPr>
          </a:p>
          <a:p>
            <a:pPr lvl="2"/>
            <a:r>
              <a:rPr lang="vi-VN" sz="2200">
                <a:solidFill>
                  <a:srgbClr val="7030A0"/>
                </a:solidFill>
                <a:latin typeface="CALIBRI" panose="020F0502020204030204" pitchFamily="34" charset="0"/>
                <a:cs typeface="CALIBRI" panose="020F0502020204030204" pitchFamily="34" charset="0"/>
              </a:rPr>
              <a:t>xh niêm trở lên mới điều tri, đợt cấp điều trị y chang như ban đầu. chú ý tác dụng phụ. </a:t>
            </a:r>
            <a:endParaRPr lang="en-US" sz="22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5160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err="1"/>
              <a:t>Điều</a:t>
            </a:r>
            <a:r>
              <a:rPr lang="en-US" b="1"/>
              <a:t> trị</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mạn</a:t>
            </a:r>
            <a:endParaRPr lang="en-US"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định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có</a:t>
            </a:r>
            <a:r>
              <a:rPr lang="en-US">
                <a:latin typeface="CALIBRI" panose="020F0502020204030204" pitchFamily="34" charset="0"/>
                <a:cs typeface="CALIBRI" panose="020F0502020204030204" pitchFamily="34" charset="0"/>
              </a:rPr>
              <a:t> xuất huyết đáng </a:t>
            </a:r>
            <a:r>
              <a:rPr lang="en-US" dirty="0" err="1">
                <a:latin typeface="CALIBRI" panose="020F0502020204030204" pitchFamily="34" charset="0"/>
                <a:cs typeface="CALIBRI" panose="020F0502020204030204" pitchFamily="34" charset="0"/>
              </a:rPr>
              <a:t>kể</a:t>
            </a:r>
            <a:r>
              <a:rPr lang="en-US" dirty="0">
                <a:latin typeface="CALIBRI" panose="020F0502020204030204" pitchFamily="34" charset="0"/>
                <a:cs typeface="CALIBRI" panose="020F0502020204030204" pitchFamily="34" charset="0"/>
              </a:rPr>
              <a:t>, hay </a:t>
            </a:r>
            <a:r>
              <a:rPr lang="en-US" dirty="0" err="1">
                <a:latin typeface="CALIBRI" panose="020F0502020204030204" pitchFamily="34" charset="0"/>
                <a:cs typeface="CALIBRI" panose="020F0502020204030204" pitchFamily="34" charset="0"/>
              </a:rPr>
              <a:t>chuẩn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nhổ</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răng</a:t>
            </a:r>
            <a:r>
              <a:rPr lang="en-US" dirty="0">
                <a:latin typeface="CALIBRI" panose="020F0502020204030204" pitchFamily="34" charset="0"/>
                <a:cs typeface="CALIBRI" panose="020F0502020204030204" pitchFamily="34" charset="0"/>
              </a:rPr>
              <a:t>, hay </a:t>
            </a:r>
            <a:r>
              <a:rPr lang="en-US" dirty="0" err="1">
                <a:latin typeface="CALIBRI" panose="020F0502020204030204" pitchFamily="34" charset="0"/>
                <a:cs typeface="CALIBRI" panose="020F0502020204030204" pitchFamily="34" charset="0"/>
              </a:rPr>
              <a:t>phẫu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thuật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kinh</a:t>
            </a:r>
            <a:r>
              <a:rPr lang="en-US" dirty="0">
                <a:latin typeface="CALIBRI" panose="020F0502020204030204" pitchFamily="34" charset="0"/>
                <a:cs typeface="CALIBRI" panose="020F0502020204030204" pitchFamily="34" charset="0"/>
              </a:rPr>
              <a:t>.</a:t>
            </a:r>
          </a:p>
          <a:p>
            <a:pPr lvl="1"/>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Corticosteroids: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đợt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ngắn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dành</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cho</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BN</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Đối </a:t>
            </a:r>
            <a:r>
              <a:rPr lang="en-US" err="1">
                <a:latin typeface="CALIBRI" panose="020F0502020204030204" pitchFamily="34" charset="0"/>
                <a:cs typeface="CALIBRI" panose="020F0502020204030204" pitchFamily="34" charset="0"/>
              </a:rPr>
              <a:t>với</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BN </a:t>
            </a:r>
            <a:r>
              <a:rPr lang="en-US">
                <a:latin typeface="CALIBRI" panose="020F0502020204030204" pitchFamily="34" charset="0"/>
                <a:cs typeface="CALIBRI" panose="020F0502020204030204" pitchFamily="34" charset="0"/>
              </a:rPr>
              <a:t>lệ </a:t>
            </a:r>
            <a:r>
              <a:rPr lang="en-US" dirty="0" err="1">
                <a:latin typeface="CALIBRI" panose="020F0502020204030204" pitchFamily="34" charset="0"/>
                <a:cs typeface="CALIBRI" panose="020F0502020204030204" pitchFamily="34" charset="0"/>
              </a:rPr>
              <a:t>thuộc,có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tránh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chứng</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Immunoglobulin (IVIG) hay </a:t>
            </a:r>
            <a:r>
              <a:rPr lang="en-US" dirty="0" err="1">
                <a:latin typeface="CALIBRI" panose="020F0502020204030204" pitchFamily="34" charset="0"/>
                <a:cs typeface="CALIBRI" panose="020F0502020204030204" pitchFamily="34" charset="0"/>
              </a:rPr>
              <a:t>antiRho</a:t>
            </a:r>
            <a:r>
              <a:rPr lang="en-US" dirty="0">
                <a:latin typeface="CALIBRI" panose="020F0502020204030204" pitchFamily="34" charset="0"/>
                <a:cs typeface="CALIBRI" panose="020F0502020204030204" pitchFamily="34" charset="0"/>
              </a:rPr>
              <a:t>(D)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đối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kháng</a:t>
            </a:r>
            <a:r>
              <a:rPr lang="en-US" dirty="0">
                <a:latin typeface="CALIBRI" panose="020F0502020204030204" pitchFamily="34" charset="0"/>
                <a:cs typeface="CALIBRI" panose="020F0502020204030204" pitchFamily="34" charset="0"/>
              </a:rPr>
              <a:t> steroid. IVIG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IVIG/500mg/kg/</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x </a:t>
            </a:r>
            <a:r>
              <a:rPr lang="en-US" dirty="0" err="1">
                <a:latin typeface="CALIBRI" panose="020F0502020204030204" pitchFamily="34" charset="0"/>
                <a:cs typeface="CALIBRI" panose="020F0502020204030204" pitchFamily="34" charset="0"/>
              </a:rPr>
              <a:t>hai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a:t>
            </a:r>
          </a:p>
          <a:p>
            <a:r>
              <a:rPr lang="en-US" dirty="0" err="1">
                <a:latin typeface="CALIBRI" panose="020F0502020204030204" pitchFamily="34" charset="0"/>
                <a:cs typeface="CALIBRI" panose="020F0502020204030204" pitchFamily="34" charset="0"/>
              </a:rPr>
              <a:t>Cắt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định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có</a:t>
            </a:r>
            <a:r>
              <a:rPr lang="en-US">
                <a:latin typeface="CALIBRI" panose="020F0502020204030204" pitchFamily="34" charset="0"/>
                <a:cs typeface="CALIBRI" panose="020F0502020204030204" pitchFamily="34" charset="0"/>
              </a:rPr>
              <a:t> xuất huyết nặng </a:t>
            </a:r>
            <a:r>
              <a:rPr lang="en-US" dirty="0" err="1">
                <a:latin typeface="CALIBRI" panose="020F0502020204030204" pitchFamily="34" charset="0"/>
                <a:cs typeface="CALIBRI" panose="020F0502020204030204" pitchFamily="34" charset="0"/>
              </a:rPr>
              <a:t>kéo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tục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12 </a:t>
            </a:r>
            <a:r>
              <a:rPr lang="en-US" dirty="0" err="1">
                <a:latin typeface="CALIBRI" panose="020F0502020204030204" pitchFamily="34" charset="0"/>
                <a:cs typeface="CALIBRI" panose="020F0502020204030204" pitchFamily="34" charset="0"/>
              </a:rPr>
              <a:t>tháng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dưới</a:t>
            </a:r>
            <a:r>
              <a:rPr lang="en-US" dirty="0">
                <a:latin typeface="CALIBRI" panose="020F0502020204030204" pitchFamily="34" charset="0"/>
                <a:cs typeface="CALIBRI" panose="020F0502020204030204" pitchFamily="34" charset="0"/>
              </a:rPr>
              <a:t> 5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nội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soi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chủng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ngừa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vỏ</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bọc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 pneumococcus, </a:t>
            </a:r>
            <a:r>
              <a:rPr lang="en-US" i="1" dirty="0" err="1">
                <a:latin typeface="CALIBRI" panose="020F0502020204030204" pitchFamily="34" charset="0"/>
                <a:cs typeface="CALIBRI" panose="020F0502020204030204" pitchFamily="34" charset="0"/>
              </a:rPr>
              <a:t>haemophilus</a:t>
            </a:r>
            <a:r>
              <a:rPr lang="en-US" i="1" dirty="0">
                <a:latin typeface="CALIBRI" panose="020F0502020204030204" pitchFamily="34" charset="0"/>
                <a:cs typeface="CALIBRI" panose="020F0502020204030204" pitchFamily="34" charset="0"/>
              </a:rPr>
              <a:t> influenza, </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não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mô</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câu</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uống</a:t>
            </a:r>
            <a:r>
              <a:rPr lang="en-US" dirty="0">
                <a:latin typeface="CALIBRI" panose="020F0502020204030204" pitchFamily="34" charset="0"/>
                <a:cs typeface="CALIBRI" panose="020F0502020204030204" pitchFamily="34" charset="0"/>
              </a:rPr>
              <a:t> PNC </a:t>
            </a:r>
            <a:r>
              <a:rPr lang="en-US" dirty="0" err="1">
                <a:latin typeface="CALIBRI" panose="020F0502020204030204" pitchFamily="34" charset="0"/>
                <a:cs typeface="CALIBRI" panose="020F0502020204030204" pitchFamily="34" charset="0"/>
              </a:rPr>
              <a:t>trước</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cắt</a:t>
            </a:r>
            <a:r>
              <a:rPr lang="en-US">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0121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err="1"/>
              <a:t>Điều</a:t>
            </a:r>
            <a:r>
              <a:rPr lang="en-US" b="1"/>
              <a:t> trị</a:t>
            </a:r>
            <a:endParaRPr lang="en-US" dirty="0"/>
          </a:p>
        </p:txBody>
      </p:sp>
      <p:sp>
        <p:nvSpPr>
          <p:cNvPr id="3" name="Content Placeholder 2"/>
          <p:cNvSpPr>
            <a:spLocks noGrp="1"/>
          </p:cNvSpPr>
          <p:nvPr>
            <p:ph idx="1"/>
          </p:nvPr>
        </p:nvSpPr>
        <p:spPr/>
        <p:txBody>
          <a:bodyPr>
            <a:normAutofit fontScale="92500" lnSpcReduction="20000"/>
          </a:bodyPr>
          <a:lstStyle/>
          <a:p>
            <a:r>
              <a:rPr lang="en-US"/>
              <a:t>Điều </a:t>
            </a:r>
            <a:r>
              <a:rPr lang="en-US" dirty="0" err="1"/>
              <a:t>trị</a:t>
            </a:r>
            <a:r>
              <a:rPr lang="en-US" dirty="0"/>
              <a:t>  ITP </a:t>
            </a:r>
            <a:r>
              <a:rPr lang="en-US" dirty="0" err="1"/>
              <a:t>mạn</a:t>
            </a:r>
            <a:r>
              <a:rPr lang="en-US" dirty="0"/>
              <a:t> </a:t>
            </a:r>
            <a:r>
              <a:rPr lang="en-US" dirty="0" err="1"/>
              <a:t>tính</a:t>
            </a:r>
            <a:r>
              <a:rPr lang="en-US" dirty="0"/>
              <a:t> </a:t>
            </a:r>
            <a:r>
              <a:rPr lang="en-US" dirty="0" err="1"/>
              <a:t>kháng</a:t>
            </a:r>
            <a:r>
              <a:rPr lang="en-US" dirty="0"/>
              <a:t> </a:t>
            </a:r>
            <a:r>
              <a:rPr lang="en-US" dirty="0" err="1"/>
              <a:t>trị</a:t>
            </a:r>
            <a:r>
              <a:rPr lang="en-US" dirty="0"/>
              <a:t> </a:t>
            </a:r>
          </a:p>
          <a:p>
            <a:pPr lvl="1"/>
            <a:r>
              <a:rPr lang="en-US" dirty="0" err="1"/>
              <a:t>Tìm</a:t>
            </a:r>
            <a:r>
              <a:rPr lang="en-US" dirty="0"/>
              <a:t> </a:t>
            </a:r>
            <a:r>
              <a:rPr lang="en-US" dirty="0" err="1"/>
              <a:t>có</a:t>
            </a:r>
            <a:r>
              <a:rPr lang="en-US" dirty="0"/>
              <a:t> </a:t>
            </a:r>
            <a:r>
              <a:rPr lang="en-US" dirty="0" err="1"/>
              <a:t>bị</a:t>
            </a:r>
            <a:r>
              <a:rPr lang="en-US" dirty="0"/>
              <a:t> </a:t>
            </a:r>
            <a:r>
              <a:rPr lang="en-US" dirty="0" err="1"/>
              <a:t>lách</a:t>
            </a:r>
            <a:r>
              <a:rPr lang="en-US" dirty="0"/>
              <a:t> phụ:25% ITP </a:t>
            </a:r>
            <a:r>
              <a:rPr lang="en-US" dirty="0" err="1"/>
              <a:t>mạn</a:t>
            </a:r>
            <a:r>
              <a:rPr lang="en-US" dirty="0"/>
              <a:t> </a:t>
            </a:r>
            <a:r>
              <a:rPr lang="en-US" dirty="0" err="1"/>
              <a:t>bị</a:t>
            </a:r>
            <a:r>
              <a:rPr lang="en-US" dirty="0"/>
              <a:t> </a:t>
            </a:r>
            <a:r>
              <a:rPr lang="en-US" dirty="0" err="1"/>
              <a:t>tái</a:t>
            </a:r>
            <a:r>
              <a:rPr lang="en-US" dirty="0"/>
              <a:t> </a:t>
            </a:r>
            <a:r>
              <a:rPr lang="en-US" err="1"/>
              <a:t>phát</a:t>
            </a:r>
            <a:r>
              <a:rPr lang="en-US"/>
              <a:t> xuất huyết sau </a:t>
            </a:r>
            <a:r>
              <a:rPr lang="en-US" dirty="0" err="1"/>
              <a:t>cắt</a:t>
            </a:r>
            <a:r>
              <a:rPr lang="en-US" dirty="0"/>
              <a:t> </a:t>
            </a:r>
            <a:r>
              <a:rPr lang="en-US" dirty="0" err="1"/>
              <a:t>lách</a:t>
            </a:r>
            <a:r>
              <a:rPr lang="en-US" dirty="0"/>
              <a:t>. </a:t>
            </a:r>
          </a:p>
          <a:p>
            <a:pPr lvl="1"/>
            <a:r>
              <a:rPr lang="en-US" dirty="0" err="1"/>
              <a:t>Thuốc</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Danazol</a:t>
            </a:r>
            <a:r>
              <a:rPr lang="en-US" dirty="0"/>
              <a:t>, interferon, </a:t>
            </a:r>
            <a:r>
              <a:rPr lang="en-US" dirty="0" err="1"/>
              <a:t>cyclosporin</a:t>
            </a:r>
            <a:r>
              <a:rPr lang="en-US" dirty="0"/>
              <a:t>, vincristine ,cyclophosphamide,  azathioprine </a:t>
            </a:r>
            <a:r>
              <a:rPr lang="en-US" dirty="0" err="1"/>
              <a:t>là</a:t>
            </a:r>
            <a:r>
              <a:rPr lang="en-US" dirty="0"/>
              <a:t> </a:t>
            </a:r>
            <a:r>
              <a:rPr lang="en-US" dirty="0" err="1"/>
              <a:t>các</a:t>
            </a:r>
            <a:r>
              <a:rPr lang="en-US" dirty="0"/>
              <a:t> </a:t>
            </a:r>
            <a:r>
              <a:rPr lang="en-US" dirty="0" err="1"/>
              <a:t>thuốc</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chọn</a:t>
            </a:r>
            <a:r>
              <a:rPr lang="en-US" dirty="0"/>
              <a:t> </a:t>
            </a:r>
            <a:r>
              <a:rPr lang="en-US" dirty="0" err="1"/>
              <a:t>lưa</a:t>
            </a:r>
            <a:r>
              <a:rPr lang="en-US" dirty="0"/>
              <a:t> </a:t>
            </a:r>
            <a:r>
              <a:rPr lang="en-US" dirty="0" err="1"/>
              <a:t>khi</a:t>
            </a:r>
            <a:r>
              <a:rPr lang="en-US" dirty="0"/>
              <a:t> </a:t>
            </a:r>
            <a:r>
              <a:rPr lang="en-US" dirty="0" err="1"/>
              <a:t>bệnh</a:t>
            </a:r>
            <a:r>
              <a:rPr lang="en-US" dirty="0"/>
              <a:t> </a:t>
            </a:r>
            <a:r>
              <a:rPr lang="en-US" dirty="0" err="1"/>
              <a:t>nhân</a:t>
            </a:r>
            <a:r>
              <a:rPr lang="en-US" dirty="0"/>
              <a:t> </a:t>
            </a:r>
            <a:r>
              <a:rPr lang="en-US" err="1"/>
              <a:t>bị</a:t>
            </a:r>
            <a:r>
              <a:rPr lang="en-US"/>
              <a:t> xuất huyết nhiều</a:t>
            </a:r>
            <a:r>
              <a:rPr lang="en-US" dirty="0"/>
              <a:t>, </a:t>
            </a:r>
            <a:r>
              <a:rPr lang="en-US" dirty="0" err="1"/>
              <a:t>điều</a:t>
            </a:r>
            <a:r>
              <a:rPr lang="en-US" dirty="0"/>
              <a:t> </a:t>
            </a:r>
            <a:r>
              <a:rPr lang="en-US" dirty="0" err="1"/>
              <a:t>trị</a:t>
            </a:r>
            <a:r>
              <a:rPr lang="en-US" dirty="0"/>
              <a:t> </a:t>
            </a:r>
            <a:r>
              <a:rPr lang="en-US" dirty="0" err="1"/>
              <a:t>thất</a:t>
            </a:r>
            <a:r>
              <a:rPr lang="en-US" dirty="0"/>
              <a:t> </a:t>
            </a:r>
            <a:r>
              <a:rPr lang="en-US" dirty="0" err="1"/>
              <a:t>bại</a:t>
            </a:r>
            <a:r>
              <a:rPr lang="en-US" dirty="0"/>
              <a:t> </a:t>
            </a:r>
            <a:r>
              <a:rPr lang="en-US" dirty="0" err="1"/>
              <a:t>với</a:t>
            </a:r>
            <a:r>
              <a:rPr lang="en-US" dirty="0"/>
              <a:t> steroids, IVIG, anti-Rho (D).</a:t>
            </a:r>
          </a:p>
          <a:p>
            <a:pPr lvl="1"/>
            <a:r>
              <a:rPr lang="en-US" dirty="0"/>
              <a:t>Rituximab: </a:t>
            </a:r>
            <a:r>
              <a:rPr lang="en-US" dirty="0" err="1"/>
              <a:t>là</a:t>
            </a:r>
            <a:r>
              <a:rPr lang="en-US" dirty="0"/>
              <a:t>  </a:t>
            </a:r>
            <a:r>
              <a:rPr lang="en-US" dirty="0" err="1"/>
              <a:t>kháng</a:t>
            </a:r>
            <a:r>
              <a:rPr lang="en-US" dirty="0"/>
              <a:t> </a:t>
            </a:r>
            <a:r>
              <a:rPr lang="en-US" dirty="0" err="1"/>
              <a:t>thể</a:t>
            </a:r>
            <a:r>
              <a:rPr lang="en-US" dirty="0"/>
              <a:t> </a:t>
            </a:r>
            <a:r>
              <a:rPr lang="en-US" dirty="0" err="1"/>
              <a:t>đơn</a:t>
            </a:r>
            <a:r>
              <a:rPr lang="en-US" dirty="0"/>
              <a:t> </a:t>
            </a:r>
            <a:r>
              <a:rPr lang="en-US" dirty="0" err="1"/>
              <a:t>clon</a:t>
            </a:r>
            <a:r>
              <a:rPr lang="en-US" dirty="0"/>
              <a:t> </a:t>
            </a:r>
            <a:r>
              <a:rPr lang="en-US" dirty="0" err="1"/>
              <a:t>kháng</a:t>
            </a:r>
            <a:r>
              <a:rPr lang="en-US" dirty="0"/>
              <a:t> CD20 </a:t>
            </a:r>
            <a:r>
              <a:rPr lang="en-US" dirty="0" err="1"/>
              <a:t>tác</a:t>
            </a:r>
            <a:r>
              <a:rPr lang="en-US" dirty="0"/>
              <a:t> </a:t>
            </a:r>
            <a:r>
              <a:rPr lang="en-US" dirty="0" err="1"/>
              <a:t>dụng</a:t>
            </a:r>
            <a:r>
              <a:rPr lang="en-US" dirty="0"/>
              <a:t> </a:t>
            </a:r>
            <a:r>
              <a:rPr lang="en-US" dirty="0" err="1"/>
              <a:t>chống</a:t>
            </a:r>
            <a:r>
              <a:rPr lang="en-US" dirty="0"/>
              <a:t> </a:t>
            </a:r>
            <a:r>
              <a:rPr lang="en-US" dirty="0" err="1"/>
              <a:t>lại</a:t>
            </a:r>
            <a:r>
              <a:rPr lang="en-US" dirty="0"/>
              <a:t> </a:t>
            </a:r>
            <a:r>
              <a:rPr lang="en-US" dirty="0" err="1"/>
              <a:t>lympho</a:t>
            </a:r>
            <a:r>
              <a:rPr lang="en-US" dirty="0"/>
              <a:t> B. </a:t>
            </a:r>
            <a:r>
              <a:rPr lang="en-US" dirty="0" err="1"/>
              <a:t>Như</a:t>
            </a:r>
            <a:r>
              <a:rPr lang="en-US" dirty="0"/>
              <a:t> </a:t>
            </a:r>
            <a:r>
              <a:rPr lang="en-US" dirty="0" err="1"/>
              <a:t>vậy</a:t>
            </a:r>
            <a:r>
              <a:rPr lang="en-US" dirty="0"/>
              <a:t> Rituximab </a:t>
            </a:r>
            <a:r>
              <a:rPr lang="en-US" dirty="0" err="1"/>
              <a:t>có</a:t>
            </a:r>
            <a:r>
              <a:rPr lang="en-US" dirty="0"/>
              <a:t> </a:t>
            </a:r>
            <a:r>
              <a:rPr lang="en-US" dirty="0" err="1"/>
              <a:t>tác</a:t>
            </a:r>
            <a:r>
              <a:rPr lang="en-US" dirty="0"/>
              <a:t> </a:t>
            </a:r>
            <a:r>
              <a:rPr lang="en-US" dirty="0" err="1"/>
              <a:t>dụng</a:t>
            </a:r>
            <a:r>
              <a:rPr lang="en-US" dirty="0"/>
              <a:t> </a:t>
            </a:r>
            <a:r>
              <a:rPr lang="en-US" dirty="0" err="1"/>
              <a:t>lên</a:t>
            </a:r>
            <a:r>
              <a:rPr lang="en-US" dirty="0"/>
              <a:t> ITP </a:t>
            </a:r>
            <a:r>
              <a:rPr lang="en-US" dirty="0" err="1"/>
              <a:t>tiên</a:t>
            </a:r>
            <a:r>
              <a:rPr lang="en-US" dirty="0"/>
              <a:t> </a:t>
            </a:r>
            <a:r>
              <a:rPr lang="en-US" dirty="0" err="1"/>
              <a:t>phát</a:t>
            </a:r>
            <a:r>
              <a:rPr lang="en-US" dirty="0"/>
              <a:t> </a:t>
            </a:r>
            <a:r>
              <a:rPr lang="en-US" dirty="0" err="1"/>
              <a:t>và</a:t>
            </a:r>
            <a:r>
              <a:rPr lang="en-US" dirty="0"/>
              <a:t> </a:t>
            </a:r>
            <a:r>
              <a:rPr lang="en-US" dirty="0" err="1"/>
              <a:t>thứ</a:t>
            </a:r>
            <a:r>
              <a:rPr lang="en-US" dirty="0"/>
              <a:t> </a:t>
            </a:r>
            <a:r>
              <a:rPr lang="en-US" dirty="0" err="1"/>
              <a:t>phát</a:t>
            </a:r>
            <a:r>
              <a:rPr lang="en-US" dirty="0"/>
              <a:t>, </a:t>
            </a:r>
            <a:r>
              <a:rPr lang="en-US" dirty="0" err="1"/>
              <a:t>hiện</a:t>
            </a:r>
            <a:r>
              <a:rPr lang="en-US" dirty="0"/>
              <a:t> nay Rituximab </a:t>
            </a:r>
            <a:r>
              <a:rPr lang="en-US" dirty="0" err="1"/>
              <a:t>được</a:t>
            </a:r>
            <a:r>
              <a:rPr lang="en-US" dirty="0"/>
              <a:t> </a:t>
            </a:r>
            <a:r>
              <a:rPr lang="en-US" dirty="0" err="1"/>
              <a:t>chỉ</a:t>
            </a:r>
            <a:r>
              <a:rPr lang="en-US" dirty="0"/>
              <a:t> </a:t>
            </a:r>
            <a:r>
              <a:rPr lang="en-US" dirty="0" err="1"/>
              <a:t>định</a:t>
            </a:r>
            <a:r>
              <a:rPr lang="en-US" dirty="0"/>
              <a:t> </a:t>
            </a:r>
            <a:r>
              <a:rPr lang="en-US" dirty="0" err="1"/>
              <a:t>cho</a:t>
            </a:r>
            <a:r>
              <a:rPr lang="en-US" dirty="0"/>
              <a:t> ITP </a:t>
            </a:r>
            <a:r>
              <a:rPr lang="en-US" dirty="0" err="1"/>
              <a:t>trẻ</a:t>
            </a:r>
            <a:r>
              <a:rPr lang="en-US" dirty="0"/>
              <a:t> </a:t>
            </a:r>
            <a:r>
              <a:rPr lang="en-US" dirty="0" err="1"/>
              <a:t>em</a:t>
            </a:r>
            <a:r>
              <a:rPr lang="en-US" dirty="0"/>
              <a:t> </a:t>
            </a:r>
            <a:r>
              <a:rPr lang="en-US" dirty="0" err="1"/>
              <a:t>mạn</a:t>
            </a:r>
            <a:r>
              <a:rPr lang="en-US" dirty="0"/>
              <a:t> </a:t>
            </a:r>
            <a:r>
              <a:rPr lang="en-US" dirty="0" err="1"/>
              <a:t>tính</a:t>
            </a:r>
            <a:r>
              <a:rPr lang="en-US" dirty="0"/>
              <a:t> </a:t>
            </a:r>
            <a:r>
              <a:rPr lang="en-US" dirty="0" err="1"/>
              <a:t>kháng</a:t>
            </a:r>
            <a:r>
              <a:rPr lang="en-US" dirty="0"/>
              <a:t> </a:t>
            </a:r>
            <a:r>
              <a:rPr lang="en-US" dirty="0" err="1"/>
              <a:t>trị</a:t>
            </a:r>
            <a:r>
              <a:rPr lang="en-US" dirty="0"/>
              <a:t>. </a:t>
            </a:r>
            <a:r>
              <a:rPr lang="en-US" dirty="0" err="1"/>
              <a:t>Liều</a:t>
            </a:r>
            <a:r>
              <a:rPr lang="en-US" dirty="0"/>
              <a:t> </a:t>
            </a:r>
            <a:r>
              <a:rPr lang="en-US" dirty="0" err="1"/>
              <a:t>dùng</a:t>
            </a:r>
            <a:r>
              <a:rPr lang="en-US" dirty="0"/>
              <a:t> </a:t>
            </a:r>
            <a:r>
              <a:rPr lang="en-US" dirty="0" err="1"/>
              <a:t>là</a:t>
            </a:r>
            <a:r>
              <a:rPr lang="en-US" dirty="0"/>
              <a:t> 375mg/m</a:t>
            </a:r>
            <a:r>
              <a:rPr lang="en-US" baseline="30000" dirty="0"/>
              <a:t>2</a:t>
            </a:r>
            <a:r>
              <a:rPr lang="en-US" dirty="0"/>
              <a:t> da </a:t>
            </a:r>
            <a:r>
              <a:rPr lang="en-US" dirty="0" err="1"/>
              <a:t>truyền</a:t>
            </a:r>
            <a:r>
              <a:rPr lang="en-US" dirty="0"/>
              <a:t> </a:t>
            </a:r>
            <a:r>
              <a:rPr lang="en-US" dirty="0" err="1"/>
              <a:t>tĩnh</a:t>
            </a:r>
            <a:r>
              <a:rPr lang="en-US" dirty="0"/>
              <a:t> </a:t>
            </a:r>
            <a:r>
              <a:rPr lang="en-US" dirty="0" err="1"/>
              <a:t>mạch</a:t>
            </a:r>
            <a:r>
              <a:rPr lang="en-US" dirty="0"/>
              <a:t>(4-6 </a:t>
            </a:r>
            <a:r>
              <a:rPr lang="en-US" dirty="0" err="1"/>
              <a:t>giờ</a:t>
            </a:r>
            <a:r>
              <a:rPr lang="en-US" dirty="0"/>
              <a:t>) </a:t>
            </a:r>
            <a:r>
              <a:rPr lang="en-US" dirty="0" err="1"/>
              <a:t>mỗi</a:t>
            </a:r>
            <a:r>
              <a:rPr lang="en-US" dirty="0"/>
              <a:t> </a:t>
            </a:r>
            <a:r>
              <a:rPr lang="en-US" dirty="0" err="1"/>
              <a:t>tuần</a:t>
            </a:r>
            <a:r>
              <a:rPr lang="en-US" dirty="0"/>
              <a:t> </a:t>
            </a:r>
            <a:r>
              <a:rPr lang="en-US" dirty="0" err="1"/>
              <a:t>trong</a:t>
            </a:r>
            <a:r>
              <a:rPr lang="en-US" dirty="0"/>
              <a:t> 4 </a:t>
            </a:r>
            <a:r>
              <a:rPr lang="en-US" dirty="0" err="1"/>
              <a:t>tuần.Tác</a:t>
            </a:r>
            <a:r>
              <a:rPr lang="en-US" dirty="0"/>
              <a:t> </a:t>
            </a:r>
            <a:r>
              <a:rPr lang="en-US" dirty="0" err="1"/>
              <a:t>dụng</a:t>
            </a:r>
            <a:r>
              <a:rPr lang="en-US" dirty="0"/>
              <a:t> </a:t>
            </a:r>
            <a:r>
              <a:rPr lang="en-US" dirty="0" err="1"/>
              <a:t>phụ</a:t>
            </a:r>
            <a:r>
              <a:rPr lang="en-US" dirty="0"/>
              <a:t>: </a:t>
            </a:r>
            <a:r>
              <a:rPr lang="en-US" dirty="0" err="1"/>
              <a:t>sốt</a:t>
            </a:r>
            <a:r>
              <a:rPr lang="en-US" dirty="0"/>
              <a:t>, </a:t>
            </a:r>
            <a:r>
              <a:rPr lang="en-US" dirty="0" err="1"/>
              <a:t>nhức</a:t>
            </a:r>
            <a:r>
              <a:rPr lang="en-US" dirty="0"/>
              <a:t> </a:t>
            </a:r>
            <a:r>
              <a:rPr lang="en-US" dirty="0" err="1"/>
              <a:t>đầu</a:t>
            </a:r>
            <a:r>
              <a:rPr lang="en-US" dirty="0"/>
              <a:t>, </a:t>
            </a:r>
            <a:r>
              <a:rPr lang="en-US" dirty="0" err="1"/>
              <a:t>nôn</a:t>
            </a:r>
            <a:r>
              <a:rPr lang="en-US" dirty="0"/>
              <a:t> </a:t>
            </a:r>
            <a:r>
              <a:rPr lang="en-US" dirty="0" err="1"/>
              <a:t>ói</a:t>
            </a:r>
            <a:r>
              <a:rPr lang="en-US" dirty="0"/>
              <a:t>, </a:t>
            </a:r>
            <a:r>
              <a:rPr lang="en-US" dirty="0" err="1"/>
              <a:t>ức</a:t>
            </a:r>
            <a:r>
              <a:rPr lang="en-US" dirty="0"/>
              <a:t> </a:t>
            </a:r>
            <a:r>
              <a:rPr lang="en-US" dirty="0" err="1"/>
              <a:t>chế</a:t>
            </a:r>
            <a:r>
              <a:rPr lang="en-US" dirty="0"/>
              <a:t> </a:t>
            </a:r>
            <a:r>
              <a:rPr lang="en-US" dirty="0" err="1"/>
              <a:t>lympho</a:t>
            </a:r>
            <a:r>
              <a:rPr lang="en-US" dirty="0"/>
              <a:t> B </a:t>
            </a:r>
            <a:r>
              <a:rPr lang="en-US" dirty="0" err="1"/>
              <a:t>trong</a:t>
            </a:r>
            <a:r>
              <a:rPr lang="en-US" dirty="0"/>
              <a:t> 6 </a:t>
            </a:r>
            <a:r>
              <a:rPr lang="en-US" dirty="0" err="1"/>
              <a:t>tháng</a:t>
            </a:r>
            <a:r>
              <a:rPr lang="en-US" dirty="0"/>
              <a:t>, </a:t>
            </a:r>
            <a:r>
              <a:rPr lang="en-US" dirty="0" err="1"/>
              <a:t>giảm</a:t>
            </a:r>
            <a:r>
              <a:rPr lang="en-US" dirty="0"/>
              <a:t> </a:t>
            </a:r>
            <a:r>
              <a:rPr lang="en-US" dirty="0" err="1"/>
              <a:t>sản</a:t>
            </a:r>
            <a:r>
              <a:rPr lang="en-US" dirty="0"/>
              <a:t> </a:t>
            </a:r>
            <a:r>
              <a:rPr lang="en-US" dirty="0" err="1"/>
              <a:t>xuất</a:t>
            </a:r>
            <a:r>
              <a:rPr lang="en-US" dirty="0"/>
              <a:t> </a:t>
            </a:r>
            <a:r>
              <a:rPr lang="en-US" dirty="0" err="1"/>
              <a:t>kháng</a:t>
            </a:r>
            <a:r>
              <a:rPr lang="en-US" dirty="0"/>
              <a:t> </a:t>
            </a:r>
            <a:r>
              <a:rPr lang="en-US" dirty="0" err="1"/>
              <a:t>thể</a:t>
            </a:r>
            <a:r>
              <a:rPr lang="en-US" dirty="0"/>
              <a:t> </a:t>
            </a:r>
            <a:r>
              <a:rPr lang="en-US" dirty="0" err="1"/>
              <a:t>toàn</a:t>
            </a:r>
            <a:r>
              <a:rPr lang="en-US" dirty="0"/>
              <a:t> </a:t>
            </a:r>
            <a:r>
              <a:rPr lang="en-US" dirty="0" err="1"/>
              <a:t>bộ</a:t>
            </a:r>
            <a:r>
              <a:rPr lang="en-US" dirty="0"/>
              <a:t> </a:t>
            </a:r>
            <a:r>
              <a:rPr lang="en-US" dirty="0" err="1"/>
              <a:t>IgG</a:t>
            </a:r>
            <a:r>
              <a:rPr lang="en-US" dirty="0"/>
              <a:t>.</a:t>
            </a:r>
          </a:p>
          <a:p>
            <a:pPr lvl="1"/>
            <a:r>
              <a:rPr lang="en-US" dirty="0" err="1"/>
              <a:t>Thrombopoietin</a:t>
            </a:r>
            <a:r>
              <a:rPr lang="en-US" dirty="0"/>
              <a:t> (TPO)-receptor agonists: </a:t>
            </a:r>
            <a:r>
              <a:rPr lang="en-US" dirty="0" err="1"/>
              <a:t>như</a:t>
            </a:r>
            <a:r>
              <a:rPr lang="en-US" dirty="0"/>
              <a:t> </a:t>
            </a:r>
            <a:r>
              <a:rPr lang="en-US" dirty="0" err="1"/>
              <a:t>romiplostim</a:t>
            </a:r>
            <a:r>
              <a:rPr lang="en-US" dirty="0"/>
              <a:t> </a:t>
            </a:r>
            <a:r>
              <a:rPr lang="en-US" dirty="0" err="1"/>
              <a:t>và</a:t>
            </a:r>
            <a:r>
              <a:rPr lang="en-US" dirty="0"/>
              <a:t> </a:t>
            </a:r>
            <a:r>
              <a:rPr lang="en-US" dirty="0" err="1"/>
              <a:t>eltrombopag</a:t>
            </a:r>
            <a:r>
              <a:rPr lang="en-US" dirty="0"/>
              <a:t> </a:t>
            </a:r>
            <a:r>
              <a:rPr lang="en-US" dirty="0" err="1"/>
              <a:t>còn</a:t>
            </a:r>
            <a:r>
              <a:rPr lang="en-US" dirty="0"/>
              <a:t> </a:t>
            </a:r>
            <a:r>
              <a:rPr lang="en-US" dirty="0" err="1"/>
              <a:t>đang</a:t>
            </a:r>
            <a:r>
              <a:rPr lang="en-US" dirty="0"/>
              <a:t> </a:t>
            </a:r>
            <a:r>
              <a:rPr lang="en-US" dirty="0" err="1"/>
              <a:t>nghiên</a:t>
            </a:r>
            <a:r>
              <a:rPr lang="en-US" dirty="0"/>
              <a:t> </a:t>
            </a:r>
            <a:r>
              <a:rPr lang="en-US" err="1"/>
              <a:t>cứu</a:t>
            </a:r>
            <a:r>
              <a:rPr lang="en-US"/>
              <a:t>.</a:t>
            </a:r>
            <a:endParaRPr lang="en-US" dirty="0"/>
          </a:p>
        </p:txBody>
      </p:sp>
    </p:spTree>
    <p:extLst>
      <p:ext uri="{BB962C8B-B14F-4D97-AF65-F5344CB8AC3E}">
        <p14:creationId xmlns:p14="http://schemas.microsoft.com/office/powerpoint/2010/main" val="2687456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3E51-D8AE-45A7-962A-2E31DE1AF9EF}"/>
              </a:ext>
            </a:extLst>
          </p:cNvPr>
          <p:cNvSpPr>
            <a:spLocks noGrp="1"/>
          </p:cNvSpPr>
          <p:nvPr>
            <p:ph type="title"/>
          </p:nvPr>
        </p:nvSpPr>
        <p:spPr/>
        <p:txBody>
          <a:bodyPr>
            <a:normAutofit fontScale="90000"/>
          </a:bodyPr>
          <a:lstStyle/>
          <a:p>
            <a:r>
              <a:rPr lang="en-US"/>
              <a:t>ĐIỀUTRỊ-Điềutrị triệu chứng</a:t>
            </a:r>
          </a:p>
        </p:txBody>
      </p:sp>
      <p:sp>
        <p:nvSpPr>
          <p:cNvPr id="3" name="Content Placeholder 2">
            <a:extLst>
              <a:ext uri="{FF2B5EF4-FFF2-40B4-BE49-F238E27FC236}">
                <a16:creationId xmlns:a16="http://schemas.microsoft.com/office/drawing/2014/main" id="{0D1E0C1F-DE16-471D-88C7-C05008F6B676}"/>
              </a:ext>
            </a:extLst>
          </p:cNvPr>
          <p:cNvSpPr>
            <a:spLocks noGrp="1"/>
          </p:cNvSpPr>
          <p:nvPr>
            <p:ph idx="1"/>
          </p:nvPr>
        </p:nvSpPr>
        <p:spPr/>
        <p:txBody>
          <a:bodyPr/>
          <a:lstStyle/>
          <a:p>
            <a:r>
              <a:rPr lang="en-US"/>
              <a:t>Truyền tiểu cầu: cần hạnchế </a:t>
            </a:r>
            <a:endParaRPr lang="vi-VN"/>
          </a:p>
          <a:p>
            <a:pPr lvl="1"/>
            <a:r>
              <a:rPr lang="vi-VN"/>
              <a:t>TC &lt;50.000/mm3 kèm xuất huyết nặng đe dọa tính mạng hay cần phẫu thuật, thủ thuật xâmlấn.</a:t>
            </a:r>
          </a:p>
          <a:p>
            <a:pPr lvl="1"/>
            <a:r>
              <a:rPr lang="vi-VN"/>
              <a:t>Liều: 1 đơn vị/5-7kg (kiểm tra sau 1h, 24h, 3d sau) </a:t>
            </a:r>
          </a:p>
          <a:p>
            <a:pPr lvl="1"/>
            <a:r>
              <a:rPr lang="en-US"/>
              <a:t>Cần phối hợp thuốc ức chế miễn dịch trong khi chờ truyền TC</a:t>
            </a:r>
            <a:endParaRPr lang="vi-VN"/>
          </a:p>
          <a:p>
            <a:r>
              <a:rPr lang="vi-VN"/>
              <a:t>Truyền hồng cầu lắng (thiếu máu, Hct&lt;25%) </a:t>
            </a:r>
          </a:p>
          <a:p>
            <a:pPr lvl="1"/>
            <a:r>
              <a:rPr lang="vi-VN"/>
              <a:t>10-15ml/kg</a:t>
            </a:r>
          </a:p>
          <a:p>
            <a:endParaRPr lang="en-US"/>
          </a:p>
        </p:txBody>
      </p:sp>
    </p:spTree>
    <p:extLst>
      <p:ext uri="{BB962C8B-B14F-4D97-AF65-F5344CB8AC3E}">
        <p14:creationId xmlns:p14="http://schemas.microsoft.com/office/powerpoint/2010/main" val="325961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7166-7076-4369-BB00-15D6733F309F}"/>
              </a:ext>
            </a:extLst>
          </p:cNvPr>
          <p:cNvSpPr>
            <a:spLocks noGrp="1"/>
          </p:cNvSpPr>
          <p:nvPr>
            <p:ph type="title"/>
          </p:nvPr>
        </p:nvSpPr>
        <p:spPr/>
        <p:txBody>
          <a:bodyPr>
            <a:normAutofit fontScale="90000"/>
          </a:bodyPr>
          <a:lstStyle/>
          <a:p>
            <a:r>
              <a:rPr lang="en-US"/>
              <a:t>ĐIỀUTRỊ</a:t>
            </a:r>
          </a:p>
        </p:txBody>
      </p:sp>
      <p:sp>
        <p:nvSpPr>
          <p:cNvPr id="3" name="Content Placeholder 2">
            <a:extLst>
              <a:ext uri="{FF2B5EF4-FFF2-40B4-BE49-F238E27FC236}">
                <a16:creationId xmlns:a16="http://schemas.microsoft.com/office/drawing/2014/main" id="{DDB6FB7A-4ECF-42C5-8154-ADFD4F409B26}"/>
              </a:ext>
            </a:extLst>
          </p:cNvPr>
          <p:cNvSpPr>
            <a:spLocks noGrp="1"/>
          </p:cNvSpPr>
          <p:nvPr>
            <p:ph idx="1"/>
          </p:nvPr>
        </p:nvSpPr>
        <p:spPr/>
        <p:txBody>
          <a:bodyPr>
            <a:normAutofit/>
          </a:bodyPr>
          <a:lstStyle/>
          <a:p>
            <a:r>
              <a:rPr lang="vi-VN"/>
              <a:t>Các nghiêncứu</a:t>
            </a:r>
          </a:p>
          <a:p>
            <a:pPr lvl="1"/>
            <a:r>
              <a:rPr lang="vi-VN"/>
              <a:t>Một phân tích gộp từ 6 nghiên cứu so sánh hiệu quả của </a:t>
            </a:r>
            <a:r>
              <a:rPr lang="vi-VN">
                <a:highlight>
                  <a:srgbClr val="FFFF00"/>
                </a:highlight>
              </a:rPr>
              <a:t>corticoids và IVIG (liều 0.8 – 1 g/kg) cho thấy không có sự khác biệt về kết cục lâm sàng giữa hai biện pháp này.</a:t>
            </a:r>
          </a:p>
          <a:p>
            <a:pPr lvl="1"/>
            <a:r>
              <a:rPr lang="vi-VN"/>
              <a:t>Vài nghiên cứu thử nghiệm có nhóm chứng khác cho thấy IVIG làm tăng số lượng tiểu cầu nhanh hơn so với prednisone</a:t>
            </a:r>
          </a:p>
          <a:p>
            <a:pPr marL="57150" indent="0">
              <a:buNone/>
            </a:pPr>
            <a:r>
              <a:rPr lang="vi-VN" sz="1800" i="1"/>
              <a:t>Neunert, Cindy, et al. "The American Society of Hematology 2011 evidencebased practice guideline for immune thrombocytopenia." Blood 117.16 (2011): 4190-4207</a:t>
            </a:r>
          </a:p>
          <a:p>
            <a:pPr marL="57150" indent="0">
              <a:buNone/>
            </a:pPr>
            <a:r>
              <a:rPr lang="vi-VN" sz="1800" i="1"/>
              <a:t>Orkin, Stuart H., et al. Nathan and Oski's hematology of infancy and childhood. Elsevier Health Sciences, 2008, pp.1556-1565.</a:t>
            </a:r>
            <a:endParaRPr lang="en-US" sz="1800" i="1"/>
          </a:p>
        </p:txBody>
      </p:sp>
    </p:spTree>
    <p:extLst>
      <p:ext uri="{BB962C8B-B14F-4D97-AF65-F5344CB8AC3E}">
        <p14:creationId xmlns:p14="http://schemas.microsoft.com/office/powerpoint/2010/main" val="3858215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7166-7076-4369-BB00-15D6733F309F}"/>
              </a:ext>
            </a:extLst>
          </p:cNvPr>
          <p:cNvSpPr>
            <a:spLocks noGrp="1"/>
          </p:cNvSpPr>
          <p:nvPr>
            <p:ph type="title"/>
          </p:nvPr>
        </p:nvSpPr>
        <p:spPr/>
        <p:txBody>
          <a:bodyPr>
            <a:normAutofit fontScale="90000"/>
          </a:bodyPr>
          <a:lstStyle/>
          <a:p>
            <a:r>
              <a:rPr lang="en-US"/>
              <a:t>ĐIỀUTRỊ</a:t>
            </a:r>
          </a:p>
        </p:txBody>
      </p:sp>
      <p:sp>
        <p:nvSpPr>
          <p:cNvPr id="3" name="Content Placeholder 2">
            <a:extLst>
              <a:ext uri="{FF2B5EF4-FFF2-40B4-BE49-F238E27FC236}">
                <a16:creationId xmlns:a16="http://schemas.microsoft.com/office/drawing/2014/main" id="{DDB6FB7A-4ECF-42C5-8154-ADFD4F409B26}"/>
              </a:ext>
            </a:extLst>
          </p:cNvPr>
          <p:cNvSpPr>
            <a:spLocks noGrp="1"/>
          </p:cNvSpPr>
          <p:nvPr>
            <p:ph idx="1"/>
          </p:nvPr>
        </p:nvSpPr>
        <p:spPr/>
        <p:txBody>
          <a:bodyPr>
            <a:normAutofit/>
          </a:bodyPr>
          <a:lstStyle/>
          <a:p>
            <a:r>
              <a:rPr lang="vi-VN"/>
              <a:t>Các nghiêncứu</a:t>
            </a:r>
          </a:p>
          <a:p>
            <a:pPr lvl="1"/>
            <a:r>
              <a:rPr lang="en-US"/>
              <a:t>Fujisawa và cộng sự đã thực hiện một nghiên cứu thử nghiệm lâm sàng ngẫu nhiên so sánh tác dụng của việc theo dõi bệnh nhân và việc dùng prednisone 2mg/kg/ngày trong hai tuần sau đó giảm liều dần trong 21 ngày ở bệnh nhân có số l</a:t>
            </a:r>
            <a:r>
              <a:rPr lang="vi-VN"/>
              <a:t>ư</a:t>
            </a:r>
            <a:r>
              <a:rPr lang="en-US"/>
              <a:t>ợng tiểu cầu 10-29 K/uL và không có xuất huyết niêm mạc. Kết cục đ</a:t>
            </a:r>
            <a:r>
              <a:rPr lang="vi-VN"/>
              <a:t>ư</a:t>
            </a:r>
            <a:r>
              <a:rPr lang="en-US"/>
              <a:t>ợc quan sát là số ngày bệnh nhân có tiểu cầu &lt; 30 K/uL. </a:t>
            </a:r>
            <a:endParaRPr lang="vi-VN"/>
          </a:p>
          <a:p>
            <a:pPr lvl="1"/>
            <a:r>
              <a:rPr lang="en-US"/>
              <a:t>Kết quả cho thấy không có sự khác biệt có ý nghĩa thống kê giữa việc theo dõi và việc dùng thuốc </a:t>
            </a:r>
            <a:endParaRPr lang="vi-VN"/>
          </a:p>
          <a:p>
            <a:r>
              <a:rPr lang="en-US" sz="1800"/>
              <a:t>Neunert, Cindy, et al. "The American Society of Hematology 2011 evidence-based practice guideline for immune thrombocytopenia." Blood 117.16 (2011): 4190-4207.</a:t>
            </a:r>
            <a:endParaRPr lang="en-US" sz="1400" i="1"/>
          </a:p>
        </p:txBody>
      </p:sp>
    </p:spTree>
    <p:extLst>
      <p:ext uri="{BB962C8B-B14F-4D97-AF65-F5344CB8AC3E}">
        <p14:creationId xmlns:p14="http://schemas.microsoft.com/office/powerpoint/2010/main" val="2808787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896D-7E9E-4445-B5EE-FBBE07E44DCC}"/>
              </a:ext>
            </a:extLst>
          </p:cNvPr>
          <p:cNvSpPr>
            <a:spLocks noGrp="1"/>
          </p:cNvSpPr>
          <p:nvPr>
            <p:ph type="title"/>
          </p:nvPr>
        </p:nvSpPr>
        <p:spPr/>
        <p:txBody>
          <a:bodyPr>
            <a:normAutofit fontScale="90000"/>
          </a:bodyPr>
          <a:lstStyle/>
          <a:p>
            <a:r>
              <a:rPr lang="en-US"/>
              <a:t>ĐIỀUTRỊ</a:t>
            </a:r>
          </a:p>
        </p:txBody>
      </p:sp>
      <p:sp>
        <p:nvSpPr>
          <p:cNvPr id="3" name="Content Placeholder 2">
            <a:extLst>
              <a:ext uri="{FF2B5EF4-FFF2-40B4-BE49-F238E27FC236}">
                <a16:creationId xmlns:a16="http://schemas.microsoft.com/office/drawing/2014/main" id="{3A26341A-6595-47ED-975C-826240D9880F}"/>
              </a:ext>
            </a:extLst>
          </p:cNvPr>
          <p:cNvSpPr>
            <a:spLocks noGrp="1"/>
          </p:cNvSpPr>
          <p:nvPr>
            <p:ph idx="1"/>
          </p:nvPr>
        </p:nvSpPr>
        <p:spPr/>
        <p:txBody>
          <a:bodyPr/>
          <a:lstStyle/>
          <a:p>
            <a:r>
              <a:rPr lang="vi-VN"/>
              <a:t>ASH guideline 2011 đề nghị</a:t>
            </a:r>
          </a:p>
          <a:p>
            <a:pPr lvl="1"/>
            <a:r>
              <a:rPr lang="vi-VN"/>
              <a:t>Ở trẻ không có xuất huyết hoặc xuất huyết nhẹ chỉ cần theo dõi mà không cần điều trị, bất kể số lượng tiểu cầu (mức độ 1B).</a:t>
            </a:r>
          </a:p>
          <a:p>
            <a:pPr lvl="1"/>
            <a:r>
              <a:rPr lang="vi-VN"/>
              <a:t>Tuy nhiên, có thể cần điều trị thuốc nếu bệnh nhi không thể được theo dõi sát, bệnh nhi có những yếu tố xã hội khác (nhà ở xa bệnh viện…), bệnh nhi có các hoạt động làm tăng nguy cơ xuất huyết… </a:t>
            </a:r>
            <a:endParaRPr lang="en-US"/>
          </a:p>
        </p:txBody>
      </p:sp>
    </p:spTree>
    <p:extLst>
      <p:ext uri="{BB962C8B-B14F-4D97-AF65-F5344CB8AC3E}">
        <p14:creationId xmlns:p14="http://schemas.microsoft.com/office/powerpoint/2010/main" val="3135595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896D-7E9E-4445-B5EE-FBBE07E44DCC}"/>
              </a:ext>
            </a:extLst>
          </p:cNvPr>
          <p:cNvSpPr>
            <a:spLocks noGrp="1"/>
          </p:cNvSpPr>
          <p:nvPr>
            <p:ph type="title"/>
          </p:nvPr>
        </p:nvSpPr>
        <p:spPr/>
        <p:txBody>
          <a:bodyPr>
            <a:normAutofit fontScale="90000"/>
          </a:bodyPr>
          <a:lstStyle/>
          <a:p>
            <a:r>
              <a:rPr lang="en-US"/>
              <a:t>ĐIỀUTRỊ</a:t>
            </a:r>
          </a:p>
        </p:txBody>
      </p:sp>
      <p:sp>
        <p:nvSpPr>
          <p:cNvPr id="3" name="Content Placeholder 2">
            <a:extLst>
              <a:ext uri="{FF2B5EF4-FFF2-40B4-BE49-F238E27FC236}">
                <a16:creationId xmlns:a16="http://schemas.microsoft.com/office/drawing/2014/main" id="{3A26341A-6595-47ED-975C-826240D9880F}"/>
              </a:ext>
            </a:extLst>
          </p:cNvPr>
          <p:cNvSpPr>
            <a:spLocks noGrp="1"/>
          </p:cNvSpPr>
          <p:nvPr>
            <p:ph idx="1"/>
          </p:nvPr>
        </p:nvSpPr>
        <p:spPr/>
        <p:txBody>
          <a:bodyPr>
            <a:normAutofit fontScale="92500"/>
          </a:bodyPr>
          <a:lstStyle/>
          <a:p>
            <a:r>
              <a:rPr lang="vi-VN"/>
              <a:t>ASH guideline 2011 đề nghị</a:t>
            </a:r>
          </a:p>
          <a:p>
            <a:pPr lvl="1"/>
            <a:r>
              <a:rPr lang="en-US"/>
              <a:t>Cân nhắc việc dùng rituximab ở trẻ bị XHGTCMN và vẫn diễn tiến xuất huyết đáng kể dù đã đ</a:t>
            </a:r>
            <a:r>
              <a:rPr lang="vi-VN"/>
              <a:t>ư</a:t>
            </a:r>
            <a:r>
              <a:rPr lang="en-US"/>
              <a:t>ợc điều trị với IVIG, anti-D, hay corticosteroids (mức độ 2C). </a:t>
            </a:r>
            <a:endParaRPr lang="vi-VN"/>
          </a:p>
          <a:p>
            <a:pPr lvl="1"/>
            <a:r>
              <a:rPr lang="en-US"/>
              <a:t>Rituximab có thể đ</a:t>
            </a:r>
            <a:r>
              <a:rPr lang="vi-VN"/>
              <a:t>ư</a:t>
            </a:r>
            <a:r>
              <a:rPr lang="en-US"/>
              <a:t>ợc dùng nh</a:t>
            </a:r>
            <a:r>
              <a:rPr lang="vi-VN"/>
              <a:t>ư</a:t>
            </a:r>
            <a:r>
              <a:rPr lang="en-US"/>
              <a:t> là biện pháp thay thế cho cắt lách cho trẻ XHGTCMN mạn hoặc cho trẻ không có đáp ứng tốt với cắt lách (mức độ 2C).</a:t>
            </a:r>
            <a:endParaRPr lang="vi-VN"/>
          </a:p>
          <a:p>
            <a:pPr lvl="1"/>
            <a:r>
              <a:rPr lang="en-US"/>
              <a:t>Có thể dùng dexamethasone liều cao cho trẻ XHGTCMN đã sử dụng IVIG, anti-D, hay corticosteroids tr</a:t>
            </a:r>
            <a:r>
              <a:rPr lang="vi-VN"/>
              <a:t>ư</a:t>
            </a:r>
            <a:r>
              <a:rPr lang="en-US"/>
              <a:t>ớc đó nh</a:t>
            </a:r>
            <a:r>
              <a:rPr lang="vi-VN"/>
              <a:t>ư</a:t>
            </a:r>
            <a:r>
              <a:rPr lang="en-US"/>
              <a:t>ng vẫn tiếp tục xuất huyết đáng kể (mức độ2C).</a:t>
            </a:r>
            <a:endParaRPr lang="vi-VN"/>
          </a:p>
          <a:p>
            <a:pPr lvl="1"/>
            <a:r>
              <a:rPr lang="en-US"/>
              <a:t>Cũng có thể dùng dexamethasone liều cao nh</a:t>
            </a:r>
            <a:r>
              <a:rPr lang="vi-VN"/>
              <a:t>ư</a:t>
            </a:r>
            <a:r>
              <a:rPr lang="en-US"/>
              <a:t> là biện pháp thay thế cho cắt lách cho trẻ XHGTCMN mạn hoặc cho trẻ không có đáp ứng tốt với cắtlách (mức độ 2C)</a:t>
            </a:r>
          </a:p>
        </p:txBody>
      </p:sp>
    </p:spTree>
    <p:extLst>
      <p:ext uri="{BB962C8B-B14F-4D97-AF65-F5344CB8AC3E}">
        <p14:creationId xmlns:p14="http://schemas.microsoft.com/office/powerpoint/2010/main" val="123551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 </a:t>
            </a:r>
            <a:r>
              <a:rPr lang="en-US" b="1" dirty="0" err="1"/>
              <a:t>Định</a:t>
            </a:r>
            <a:r>
              <a:rPr lang="en-US" b="1" dirty="0"/>
              <a:t> </a:t>
            </a:r>
            <a:r>
              <a:rPr lang="en-US" b="1" dirty="0" err="1"/>
              <a:t>nghĩa</a:t>
            </a:r>
            <a:endParaRPr lang="en-US" b="1" dirty="0"/>
          </a:p>
        </p:txBody>
      </p:sp>
      <p:sp>
        <p:nvSpPr>
          <p:cNvPr id="3" name="Content Placeholder 2"/>
          <p:cNvSpPr>
            <a:spLocks noGrp="1"/>
          </p:cNvSpPr>
          <p:nvPr>
            <p:ph idx="1"/>
          </p:nvPr>
        </p:nvSpPr>
        <p:spPr>
          <a:xfrm>
            <a:off x="76200" y="1600200"/>
            <a:ext cx="9067800" cy="4525963"/>
          </a:xfrm>
        </p:spPr>
        <p:txBody>
          <a:bodyPr>
            <a:normAutofit fontScale="92500"/>
          </a:bodyPr>
          <a:lstStyle/>
          <a:p>
            <a:r>
              <a:rPr lang="en-US" b="1"/>
              <a:t>Primary ITP: </a:t>
            </a:r>
            <a:r>
              <a:rPr lang="en-US" dirty="0" err="1"/>
              <a:t>khi</a:t>
            </a:r>
            <a:r>
              <a:rPr lang="en-US" dirty="0"/>
              <a:t> </a:t>
            </a:r>
            <a:r>
              <a:rPr lang="en-US" dirty="0" err="1"/>
              <a:t>không</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nguyên</a:t>
            </a:r>
            <a:r>
              <a:rPr lang="en-US" dirty="0"/>
              <a:t> </a:t>
            </a:r>
            <a:r>
              <a:rPr lang="en-US" dirty="0" err="1"/>
              <a:t>nhân</a:t>
            </a:r>
            <a:r>
              <a:rPr lang="en-US" dirty="0"/>
              <a:t> </a:t>
            </a:r>
            <a:r>
              <a:rPr lang="en-US" dirty="0" err="1"/>
              <a:t>gây</a:t>
            </a:r>
            <a:r>
              <a:rPr lang="en-US" dirty="0"/>
              <a:t> </a:t>
            </a:r>
            <a:r>
              <a:rPr lang="en-US" dirty="0" err="1"/>
              <a:t>bệnh</a:t>
            </a:r>
            <a:r>
              <a:rPr lang="en-US" dirty="0"/>
              <a:t> hay </a:t>
            </a:r>
            <a:r>
              <a:rPr lang="en-US" dirty="0" err="1"/>
              <a:t>có</a:t>
            </a:r>
            <a:r>
              <a:rPr lang="en-US" dirty="0"/>
              <a:t> </a:t>
            </a:r>
            <a:r>
              <a:rPr lang="en-US" dirty="0" err="1"/>
              <a:t>bệnh</a:t>
            </a:r>
            <a:r>
              <a:rPr lang="en-US" dirty="0"/>
              <a:t> </a:t>
            </a:r>
            <a:r>
              <a:rPr lang="en-US" dirty="0" err="1"/>
              <a:t>đi</a:t>
            </a:r>
            <a:r>
              <a:rPr lang="en-US" dirty="0"/>
              <a:t> </a:t>
            </a:r>
            <a:r>
              <a:rPr lang="en-US" dirty="0" err="1"/>
              <a:t>kèm</a:t>
            </a:r>
            <a:r>
              <a:rPr lang="en-US" dirty="0"/>
              <a:t>. </a:t>
            </a:r>
            <a:r>
              <a:rPr lang="en-US" dirty="0" err="1"/>
              <a:t>Bệnh</a:t>
            </a:r>
            <a:r>
              <a:rPr lang="en-US" dirty="0"/>
              <a:t> </a:t>
            </a:r>
            <a:r>
              <a:rPr lang="en-US" dirty="0" err="1"/>
              <a:t>thường</a:t>
            </a:r>
            <a:r>
              <a:rPr lang="en-US" dirty="0"/>
              <a:t> </a:t>
            </a:r>
            <a:r>
              <a:rPr lang="en-US" dirty="0" err="1"/>
              <a:t>bộc</a:t>
            </a:r>
            <a:r>
              <a:rPr lang="en-US" dirty="0"/>
              <a:t> </a:t>
            </a:r>
            <a:r>
              <a:rPr lang="en-US" dirty="0" err="1"/>
              <a:t>phát</a:t>
            </a:r>
            <a:r>
              <a:rPr lang="en-US" dirty="0"/>
              <a:t> </a:t>
            </a:r>
            <a:r>
              <a:rPr lang="en-US" dirty="0" err="1"/>
              <a:t>và</a:t>
            </a:r>
            <a:r>
              <a:rPr lang="en-US" dirty="0"/>
              <a:t> </a:t>
            </a:r>
            <a:r>
              <a:rPr lang="en-US" dirty="0" err="1"/>
              <a:t>đa</a:t>
            </a:r>
            <a:r>
              <a:rPr lang="en-US" dirty="0"/>
              <a:t> </a:t>
            </a:r>
            <a:r>
              <a:rPr lang="en-US" dirty="0" err="1"/>
              <a:t>số</a:t>
            </a:r>
            <a:r>
              <a:rPr lang="en-US" dirty="0"/>
              <a:t> </a:t>
            </a:r>
            <a:r>
              <a:rPr lang="en-US" dirty="0" err="1"/>
              <a:t>sẽ</a:t>
            </a:r>
            <a:r>
              <a:rPr lang="en-US" dirty="0"/>
              <a:t> </a:t>
            </a:r>
            <a:r>
              <a:rPr lang="en-US" dirty="0" err="1"/>
              <a:t>tự</a:t>
            </a:r>
            <a:r>
              <a:rPr lang="en-US" dirty="0"/>
              <a:t> </a:t>
            </a:r>
            <a:r>
              <a:rPr lang="en-US" dirty="0" err="1"/>
              <a:t>hết</a:t>
            </a:r>
            <a:r>
              <a:rPr lang="en-US" dirty="0"/>
              <a:t> </a:t>
            </a:r>
            <a:r>
              <a:rPr lang="en-US" dirty="0" err="1"/>
              <a:t>trong</a:t>
            </a:r>
            <a:r>
              <a:rPr lang="en-US" dirty="0"/>
              <a:t> </a:t>
            </a:r>
            <a:r>
              <a:rPr lang="en-US" dirty="0" err="1"/>
              <a:t>vòng</a:t>
            </a:r>
            <a:r>
              <a:rPr lang="en-US" dirty="0"/>
              <a:t> 3 </a:t>
            </a:r>
            <a:r>
              <a:rPr lang="en-US" dirty="0" err="1"/>
              <a:t>tháng</a:t>
            </a:r>
            <a:r>
              <a:rPr lang="en-US" dirty="0"/>
              <a:t>. </a:t>
            </a:r>
            <a:r>
              <a:rPr lang="en-US" dirty="0" err="1"/>
              <a:t>Một</a:t>
            </a:r>
            <a:r>
              <a:rPr lang="en-US" dirty="0"/>
              <a:t> </a:t>
            </a:r>
            <a:r>
              <a:rPr lang="en-US" dirty="0" err="1"/>
              <a:t>số</a:t>
            </a:r>
            <a:r>
              <a:rPr lang="en-US" dirty="0"/>
              <a:t> </a:t>
            </a:r>
            <a:r>
              <a:rPr lang="en-US" dirty="0" err="1"/>
              <a:t>ít</a:t>
            </a:r>
            <a:r>
              <a:rPr lang="en-US" dirty="0"/>
              <a:t>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tái</a:t>
            </a:r>
            <a:r>
              <a:rPr lang="en-US" dirty="0"/>
              <a:t> </a:t>
            </a:r>
            <a:r>
              <a:rPr lang="en-US" dirty="0" err="1"/>
              <a:t>phát</a:t>
            </a:r>
            <a:r>
              <a:rPr lang="en-US" dirty="0"/>
              <a:t> </a:t>
            </a:r>
            <a:r>
              <a:rPr lang="en-US" dirty="0" err="1"/>
              <a:t>và</a:t>
            </a:r>
            <a:r>
              <a:rPr lang="en-US" dirty="0"/>
              <a:t> </a:t>
            </a:r>
            <a:r>
              <a:rPr lang="en-US" dirty="0" err="1"/>
              <a:t>gây</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điều</a:t>
            </a:r>
            <a:r>
              <a:rPr lang="en-US" dirty="0"/>
              <a:t> </a:t>
            </a:r>
            <a:r>
              <a:rPr lang="en-US" dirty="0" err="1"/>
              <a:t>trị</a:t>
            </a:r>
            <a:r>
              <a:rPr lang="en-US" dirty="0"/>
              <a:t>. </a:t>
            </a:r>
            <a:r>
              <a:rPr lang="en-US" dirty="0" err="1"/>
              <a:t>Đây</a:t>
            </a:r>
            <a:r>
              <a:rPr lang="en-US" dirty="0"/>
              <a:t> </a:t>
            </a:r>
            <a:r>
              <a:rPr lang="en-US" dirty="0" err="1"/>
              <a:t>là</a:t>
            </a:r>
            <a:r>
              <a:rPr lang="en-US" dirty="0"/>
              <a:t> </a:t>
            </a:r>
            <a:r>
              <a:rPr lang="en-US" dirty="0" err="1"/>
              <a:t>thể</a:t>
            </a:r>
            <a:r>
              <a:rPr lang="en-US" dirty="0"/>
              <a:t> </a:t>
            </a:r>
            <a:r>
              <a:rPr lang="en-US" dirty="0" err="1"/>
              <a:t>bệnh</a:t>
            </a:r>
            <a:r>
              <a:rPr lang="en-US" dirty="0"/>
              <a:t> ITP </a:t>
            </a:r>
            <a:r>
              <a:rPr lang="en-US" dirty="0" err="1"/>
              <a:t>phổ</a:t>
            </a:r>
            <a:r>
              <a:rPr lang="en-US" dirty="0"/>
              <a:t> </a:t>
            </a:r>
            <a:r>
              <a:rPr lang="en-US" dirty="0" err="1"/>
              <a:t>biến</a:t>
            </a:r>
            <a:r>
              <a:rPr lang="en-US" dirty="0"/>
              <a:t> </a:t>
            </a:r>
            <a:r>
              <a:rPr lang="en-US" dirty="0" err="1"/>
              <a:t>nhất</a:t>
            </a:r>
            <a:r>
              <a:rPr lang="en-US" dirty="0"/>
              <a:t> ở </a:t>
            </a:r>
            <a:r>
              <a:rPr lang="en-US" dirty="0" err="1"/>
              <a:t>trẻ</a:t>
            </a:r>
            <a:r>
              <a:rPr lang="en-US" dirty="0"/>
              <a:t> </a:t>
            </a:r>
            <a:r>
              <a:rPr lang="en-US" dirty="0" err="1"/>
              <a:t>em</a:t>
            </a:r>
            <a:r>
              <a:rPr lang="en-US" dirty="0"/>
              <a:t> </a:t>
            </a:r>
            <a:r>
              <a:rPr lang="en-US" dirty="0" err="1"/>
              <a:t>và</a:t>
            </a:r>
            <a:r>
              <a:rPr lang="en-US" dirty="0"/>
              <a:t> </a:t>
            </a:r>
            <a:r>
              <a:rPr lang="en-US" dirty="0" err="1"/>
              <a:t>nội</a:t>
            </a:r>
            <a:r>
              <a:rPr lang="en-US" dirty="0"/>
              <a:t> dung </a:t>
            </a:r>
            <a:r>
              <a:rPr lang="en-US" dirty="0" err="1"/>
              <a:t>bệnh</a:t>
            </a:r>
            <a:r>
              <a:rPr lang="en-US" dirty="0"/>
              <a:t> </a:t>
            </a:r>
            <a:r>
              <a:rPr lang="en-US" dirty="0" err="1"/>
              <a:t>được</a:t>
            </a:r>
            <a:r>
              <a:rPr lang="en-US" dirty="0"/>
              <a:t> </a:t>
            </a:r>
            <a:r>
              <a:rPr lang="en-US" dirty="0" err="1"/>
              <a:t>khảo</a:t>
            </a:r>
            <a:r>
              <a:rPr lang="en-US" dirty="0"/>
              <a:t> </a:t>
            </a:r>
            <a:r>
              <a:rPr lang="en-US" dirty="0" err="1"/>
              <a:t>sát</a:t>
            </a:r>
            <a:r>
              <a:rPr lang="en-US" dirty="0"/>
              <a:t> </a:t>
            </a:r>
            <a:r>
              <a:rPr lang="en-US" dirty="0" err="1"/>
              <a:t>trong</a:t>
            </a:r>
            <a:r>
              <a:rPr lang="en-US" dirty="0"/>
              <a:t> </a:t>
            </a:r>
            <a:r>
              <a:rPr lang="en-US" dirty="0" err="1"/>
              <a:t>bài</a:t>
            </a:r>
            <a:r>
              <a:rPr lang="en-US" dirty="0"/>
              <a:t> </a:t>
            </a:r>
            <a:r>
              <a:rPr lang="en-US" dirty="0" err="1"/>
              <a:t>này</a:t>
            </a:r>
            <a:r>
              <a:rPr lang="en-US" dirty="0"/>
              <a:t>.</a:t>
            </a:r>
          </a:p>
          <a:p>
            <a:r>
              <a:rPr lang="en-US" b="1"/>
              <a:t>Secondary ITP: </a:t>
            </a:r>
            <a:r>
              <a:rPr lang="en-US" dirty="0" err="1"/>
              <a:t>là</a:t>
            </a:r>
            <a:r>
              <a:rPr lang="en-US" dirty="0"/>
              <a:t> </a:t>
            </a:r>
            <a:r>
              <a:rPr lang="en-US" dirty="0" err="1"/>
              <a:t>giảm</a:t>
            </a:r>
            <a:r>
              <a:rPr lang="en-US" dirty="0"/>
              <a:t> </a:t>
            </a:r>
            <a:r>
              <a:rPr lang="en-US" dirty="0" err="1"/>
              <a:t>tiểu</a:t>
            </a:r>
            <a:r>
              <a:rPr lang="en-US" dirty="0"/>
              <a:t> </a:t>
            </a:r>
            <a:r>
              <a:rPr lang="en-US" dirty="0" err="1"/>
              <a:t>cầu</a:t>
            </a:r>
            <a:r>
              <a:rPr lang="en-US" dirty="0"/>
              <a:t> </a:t>
            </a:r>
            <a:r>
              <a:rPr lang="en-US" dirty="0" err="1"/>
              <a:t>miễn</a:t>
            </a:r>
            <a:r>
              <a:rPr lang="en-US" dirty="0"/>
              <a:t> </a:t>
            </a:r>
            <a:r>
              <a:rPr lang="en-US" dirty="0" err="1"/>
              <a:t>dịch</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các</a:t>
            </a:r>
            <a:r>
              <a:rPr lang="en-US" dirty="0"/>
              <a:t> </a:t>
            </a:r>
            <a:r>
              <a:rPr lang="en-US" dirty="0" err="1"/>
              <a:t>bệnh</a:t>
            </a:r>
            <a:r>
              <a:rPr lang="en-US" dirty="0"/>
              <a:t> </a:t>
            </a:r>
            <a:r>
              <a:rPr lang="en-US" dirty="0" err="1"/>
              <a:t>cảnh</a:t>
            </a:r>
            <a:r>
              <a:rPr lang="en-US" dirty="0"/>
              <a:t> </a:t>
            </a:r>
            <a:r>
              <a:rPr lang="en-US" dirty="0" err="1"/>
              <a:t>như</a:t>
            </a:r>
            <a:r>
              <a:rPr lang="en-US" dirty="0"/>
              <a:t> </a:t>
            </a:r>
            <a:r>
              <a:rPr lang="en-US" dirty="0" err="1"/>
              <a:t>sử</a:t>
            </a:r>
            <a:r>
              <a:rPr lang="en-US" dirty="0"/>
              <a:t> </a:t>
            </a:r>
            <a:r>
              <a:rPr lang="en-US" dirty="0" err="1"/>
              <a:t>dụng</a:t>
            </a:r>
            <a:r>
              <a:rPr lang="en-US" dirty="0"/>
              <a:t> </a:t>
            </a:r>
            <a:r>
              <a:rPr lang="en-US" dirty="0" err="1"/>
              <a:t>thuốc</a:t>
            </a:r>
            <a:r>
              <a:rPr lang="en-US" dirty="0"/>
              <a:t>, </a:t>
            </a:r>
            <a:r>
              <a:rPr lang="en-US" dirty="0" err="1"/>
              <a:t>bệnh</a:t>
            </a:r>
            <a:r>
              <a:rPr lang="en-US" dirty="0"/>
              <a:t> Lupus </a:t>
            </a:r>
            <a:r>
              <a:rPr lang="en-US" dirty="0" err="1"/>
              <a:t>đỏ</a:t>
            </a:r>
            <a:r>
              <a:rPr lang="en-US" dirty="0"/>
              <a:t> </a:t>
            </a:r>
            <a:r>
              <a:rPr lang="en-US" dirty="0" err="1"/>
              <a:t>hệ</a:t>
            </a:r>
            <a:r>
              <a:rPr lang="en-US" dirty="0"/>
              <a:t> </a:t>
            </a:r>
            <a:r>
              <a:rPr lang="en-US" dirty="0" err="1"/>
              <a:t>thống</a:t>
            </a:r>
            <a:r>
              <a:rPr lang="en-US" dirty="0"/>
              <a:t>, </a:t>
            </a:r>
            <a:r>
              <a:rPr lang="en-US"/>
              <a:t>HIV.</a:t>
            </a:r>
            <a:endParaRPr lang="en-US" dirty="0"/>
          </a:p>
        </p:txBody>
      </p:sp>
    </p:spTree>
    <p:extLst>
      <p:ext uri="{BB962C8B-B14F-4D97-AF65-F5344CB8AC3E}">
        <p14:creationId xmlns:p14="http://schemas.microsoft.com/office/powerpoint/2010/main" val="2760544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731A-829F-4FAC-AC94-1D1999712599}"/>
              </a:ext>
            </a:extLst>
          </p:cNvPr>
          <p:cNvSpPr>
            <a:spLocks noGrp="1"/>
          </p:cNvSpPr>
          <p:nvPr>
            <p:ph type="title"/>
          </p:nvPr>
        </p:nvSpPr>
        <p:spPr/>
        <p:txBody>
          <a:bodyPr>
            <a:normAutofit fontScale="90000"/>
          </a:bodyPr>
          <a:lstStyle/>
          <a:p>
            <a:r>
              <a:rPr lang="en-US"/>
              <a:t>TÁI</a:t>
            </a:r>
            <a:r>
              <a:rPr lang="vi-VN"/>
              <a:t> </a:t>
            </a:r>
            <a:r>
              <a:rPr lang="en-US"/>
              <a:t>KHÁM</a:t>
            </a:r>
          </a:p>
        </p:txBody>
      </p:sp>
      <p:sp>
        <p:nvSpPr>
          <p:cNvPr id="3" name="Content Placeholder 2">
            <a:extLst>
              <a:ext uri="{FF2B5EF4-FFF2-40B4-BE49-F238E27FC236}">
                <a16:creationId xmlns:a16="http://schemas.microsoft.com/office/drawing/2014/main" id="{7BB4018A-39C9-45EA-B108-E908E20A9EDA}"/>
              </a:ext>
            </a:extLst>
          </p:cNvPr>
          <p:cNvSpPr>
            <a:spLocks noGrp="1"/>
          </p:cNvSpPr>
          <p:nvPr>
            <p:ph idx="1"/>
          </p:nvPr>
        </p:nvSpPr>
        <p:spPr/>
        <p:txBody>
          <a:bodyPr>
            <a:normAutofit lnSpcReduction="10000"/>
          </a:bodyPr>
          <a:lstStyle/>
          <a:p>
            <a:pPr>
              <a:lnSpc>
                <a:spcPct val="150000"/>
              </a:lnSpc>
            </a:pPr>
            <a:r>
              <a:rPr lang="en-US"/>
              <a:t>Khi nào tái khám</a:t>
            </a:r>
            <a:endParaRPr lang="vi-VN"/>
          </a:p>
          <a:p>
            <a:pPr lvl="1">
              <a:lnSpc>
                <a:spcPct val="150000"/>
              </a:lnSpc>
            </a:pPr>
            <a:r>
              <a:rPr lang="en-US"/>
              <a:t>1-2 tuần sau xuất viện</a:t>
            </a:r>
            <a:endParaRPr lang="vi-VN"/>
          </a:p>
          <a:p>
            <a:pPr lvl="1">
              <a:lnSpc>
                <a:spcPct val="150000"/>
              </a:lnSpc>
            </a:pPr>
            <a:r>
              <a:rPr lang="en-US"/>
              <a:t>Mỗi tháng trong 6 tháng liên tiếp</a:t>
            </a:r>
            <a:endParaRPr lang="vi-VN"/>
          </a:p>
          <a:p>
            <a:pPr>
              <a:lnSpc>
                <a:spcPct val="150000"/>
              </a:lnSpc>
            </a:pPr>
            <a:r>
              <a:rPr lang="en-US"/>
              <a:t>TD gì khi tái khám?</a:t>
            </a:r>
            <a:endParaRPr lang="vi-VN"/>
          </a:p>
          <a:p>
            <a:pPr lvl="1">
              <a:lnSpc>
                <a:spcPct val="150000"/>
              </a:lnSpc>
            </a:pPr>
            <a:r>
              <a:rPr lang="en-US"/>
              <a:t>Cân nặng, HA, dấu xuất huyết và đếm tiểu cầu</a:t>
            </a:r>
            <a:endParaRPr lang="vi-VN"/>
          </a:p>
          <a:p>
            <a:pPr>
              <a:lnSpc>
                <a:spcPct val="150000"/>
              </a:lnSpc>
            </a:pPr>
            <a:r>
              <a:rPr lang="en-US"/>
              <a:t>Khi nào ngừng tái khám</a:t>
            </a:r>
            <a:endParaRPr lang="vi-VN"/>
          </a:p>
          <a:p>
            <a:pPr lvl="1">
              <a:lnSpc>
                <a:spcPct val="150000"/>
              </a:lnSpc>
            </a:pPr>
            <a:r>
              <a:rPr lang="en-US"/>
              <a:t>Tiểu cầu &gt;150.000/mm3 mỗi tháng</a:t>
            </a:r>
            <a:endParaRPr lang="vi-VN"/>
          </a:p>
          <a:p>
            <a:pPr lvl="1">
              <a:lnSpc>
                <a:spcPct val="150000"/>
              </a:lnSpc>
            </a:pPr>
            <a:r>
              <a:rPr lang="en-US"/>
              <a:t>Số tiểu cầu ổn định trong 3 tháng liên tiếp</a:t>
            </a:r>
          </a:p>
        </p:txBody>
      </p:sp>
    </p:spTree>
    <p:extLst>
      <p:ext uri="{BB962C8B-B14F-4D97-AF65-F5344CB8AC3E}">
        <p14:creationId xmlns:p14="http://schemas.microsoft.com/office/powerpoint/2010/main" val="1114234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2DA1-668A-44FF-BD27-10910FEA5C62}"/>
              </a:ext>
            </a:extLst>
          </p:cNvPr>
          <p:cNvSpPr>
            <a:spLocks noGrp="1"/>
          </p:cNvSpPr>
          <p:nvPr>
            <p:ph type="title"/>
          </p:nvPr>
        </p:nvSpPr>
        <p:spPr/>
        <p:txBody>
          <a:bodyPr>
            <a:normAutofit fontScale="90000"/>
          </a:bodyPr>
          <a:lstStyle/>
          <a:p>
            <a:r>
              <a:rPr lang="en-US"/>
              <a:t>DIỄN TIẾN, TIÊNL</a:t>
            </a:r>
            <a:r>
              <a:rPr lang="vi-VN"/>
              <a:t>ư</a:t>
            </a:r>
            <a:r>
              <a:rPr lang="en-US"/>
              <a:t>ỢNG</a:t>
            </a:r>
          </a:p>
        </p:txBody>
      </p:sp>
      <p:sp>
        <p:nvSpPr>
          <p:cNvPr id="3" name="Content Placeholder 2">
            <a:extLst>
              <a:ext uri="{FF2B5EF4-FFF2-40B4-BE49-F238E27FC236}">
                <a16:creationId xmlns:a16="http://schemas.microsoft.com/office/drawing/2014/main" id="{14D4949B-7780-43C5-9CFA-6B801CFC4D3C}"/>
              </a:ext>
            </a:extLst>
          </p:cNvPr>
          <p:cNvSpPr>
            <a:spLocks noGrp="1"/>
          </p:cNvSpPr>
          <p:nvPr>
            <p:ph idx="1"/>
          </p:nvPr>
        </p:nvSpPr>
        <p:spPr/>
        <p:txBody>
          <a:bodyPr>
            <a:normAutofit fontScale="85000" lnSpcReduction="20000"/>
          </a:bodyPr>
          <a:lstStyle/>
          <a:p>
            <a:r>
              <a:rPr lang="vi-VN"/>
              <a:t>Phần lớn trẻ phục hồi trong vòng 3-6 tháng, dù có hoặc không điều trị</a:t>
            </a:r>
          </a:p>
          <a:p>
            <a:r>
              <a:rPr lang="vi-VN"/>
              <a:t>20% trẻ diễn tiến mạntính</a:t>
            </a:r>
          </a:p>
          <a:p>
            <a:r>
              <a:rPr lang="vi-VN"/>
              <a:t>Những yếu tố làm tăng nguy cơ ITP mạn:</a:t>
            </a:r>
          </a:p>
          <a:p>
            <a:pPr lvl="1"/>
            <a:r>
              <a:rPr lang="vi-VN"/>
              <a:t>Caotuổi</a:t>
            </a:r>
          </a:p>
          <a:p>
            <a:pPr lvl="1"/>
            <a:r>
              <a:rPr lang="vi-VN"/>
              <a:t>Không có giảm tiểu cầu nặng lúc mới chẩnđoán</a:t>
            </a:r>
          </a:p>
          <a:p>
            <a:pPr lvl="1"/>
            <a:r>
              <a:rPr lang="vi-VN"/>
              <a:t> Khởi phát các triệu chứng từtừ</a:t>
            </a:r>
          </a:p>
          <a:p>
            <a:pPr lvl="1"/>
            <a:r>
              <a:rPr lang="vi-VN"/>
              <a:t>Thiếu biểu hiện nhiễm trùng hoặc tiêm phòng trước khi phát triển ITP</a:t>
            </a:r>
          </a:p>
          <a:p>
            <a:r>
              <a:rPr lang="vi-VN"/>
              <a:t>Can thiệp sớm không làm giảm đáng kể khả năng tiến triển ITP mãn tính</a:t>
            </a:r>
          </a:p>
          <a:p>
            <a:r>
              <a:rPr lang="vi-VN"/>
              <a:t>Dựa trên bằng chứng sẵn có, điều trị để kiểm soát các triệu chứng (như ngừng XH nặng, giảm thiểu nguy cơ chảy máu và cải thiện chất lượng cuộc sống) chứkhông phải là ngăn ngừa sự phát triển của ITP mãntính</a:t>
            </a:r>
            <a:endParaRPr lang="en-US"/>
          </a:p>
        </p:txBody>
      </p:sp>
    </p:spTree>
    <p:extLst>
      <p:ext uri="{BB962C8B-B14F-4D97-AF65-F5344CB8AC3E}">
        <p14:creationId xmlns:p14="http://schemas.microsoft.com/office/powerpoint/2010/main" val="1337525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social media post&#10;&#10;Description automatically generated">
            <a:extLst>
              <a:ext uri="{FF2B5EF4-FFF2-40B4-BE49-F238E27FC236}">
                <a16:creationId xmlns:a16="http://schemas.microsoft.com/office/drawing/2014/main" id="{042D984A-B3A6-4E1B-B820-1D667AC44F23}"/>
              </a:ext>
            </a:extLst>
          </p:cNvPr>
          <p:cNvPicPr>
            <a:picLocks noChangeAspect="1"/>
          </p:cNvPicPr>
          <p:nvPr/>
        </p:nvPicPr>
        <p:blipFill>
          <a:blip r:embed="rId2"/>
          <a:stretch>
            <a:fillRect/>
          </a:stretch>
        </p:blipFill>
        <p:spPr>
          <a:xfrm>
            <a:off x="513321" y="2427541"/>
            <a:ext cx="8076032" cy="3997637"/>
          </a:xfrm>
          <a:prstGeom prst="rect">
            <a:avLst/>
          </a:prstGeom>
        </p:spPr>
      </p:pic>
    </p:spTree>
    <p:extLst>
      <p:ext uri="{BB962C8B-B14F-4D97-AF65-F5344CB8AC3E}">
        <p14:creationId xmlns:p14="http://schemas.microsoft.com/office/powerpoint/2010/main" val="2983754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635905-24CD-42E2-9517-634078AAB7AC}"/>
              </a:ext>
            </a:extLst>
          </p:cNvPr>
          <p:cNvPicPr>
            <a:picLocks noChangeAspect="1"/>
          </p:cNvPicPr>
          <p:nvPr/>
        </p:nvPicPr>
        <p:blipFill>
          <a:blip r:embed="rId2"/>
          <a:stretch>
            <a:fillRect/>
          </a:stretch>
        </p:blipFill>
        <p:spPr>
          <a:xfrm>
            <a:off x="8859" y="2314603"/>
            <a:ext cx="9123898" cy="3920550"/>
          </a:xfrm>
          <a:prstGeom prst="rect">
            <a:avLst/>
          </a:prstGeom>
        </p:spPr>
      </p:pic>
    </p:spTree>
    <p:extLst>
      <p:ext uri="{BB962C8B-B14F-4D97-AF65-F5344CB8AC3E}">
        <p14:creationId xmlns:p14="http://schemas.microsoft.com/office/powerpoint/2010/main" val="3378610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0FD1972-BB97-4966-8D97-1631BC44BECB}"/>
              </a:ext>
            </a:extLst>
          </p:cNvPr>
          <p:cNvPicPr>
            <a:picLocks noChangeAspect="1"/>
          </p:cNvPicPr>
          <p:nvPr/>
        </p:nvPicPr>
        <p:blipFill>
          <a:blip r:embed="rId2"/>
          <a:stretch>
            <a:fillRect/>
          </a:stretch>
        </p:blipFill>
        <p:spPr>
          <a:xfrm>
            <a:off x="541675" y="2438400"/>
            <a:ext cx="8060649" cy="3873538"/>
          </a:xfrm>
          <a:prstGeom prst="rect">
            <a:avLst/>
          </a:prstGeom>
        </p:spPr>
      </p:pic>
    </p:spTree>
    <p:extLst>
      <p:ext uri="{BB962C8B-B14F-4D97-AF65-F5344CB8AC3E}">
        <p14:creationId xmlns:p14="http://schemas.microsoft.com/office/powerpoint/2010/main" val="3353956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6DDD94F-9BCB-471F-B0C5-4A84FE6235CE}"/>
              </a:ext>
            </a:extLst>
          </p:cNvPr>
          <p:cNvPicPr>
            <a:picLocks noChangeAspect="1"/>
          </p:cNvPicPr>
          <p:nvPr/>
        </p:nvPicPr>
        <p:blipFill>
          <a:blip r:embed="rId2"/>
          <a:stretch>
            <a:fillRect/>
          </a:stretch>
        </p:blipFill>
        <p:spPr>
          <a:xfrm>
            <a:off x="-2382" y="2421191"/>
            <a:ext cx="9144000" cy="3947370"/>
          </a:xfrm>
          <a:prstGeom prst="rect">
            <a:avLst/>
          </a:prstGeom>
        </p:spPr>
      </p:pic>
    </p:spTree>
    <p:extLst>
      <p:ext uri="{BB962C8B-B14F-4D97-AF65-F5344CB8AC3E}">
        <p14:creationId xmlns:p14="http://schemas.microsoft.com/office/powerpoint/2010/main" val="2016279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676267" y="405575"/>
            <a:ext cx="4822811" cy="1371600"/>
          </a:xfrm>
        </p:spPr>
        <p:txBody>
          <a:bodyPr vert="horz" lIns="91440" tIns="45720" rIns="91440" bIns="45720" rtlCol="0" anchor="ctr">
            <a:normAutofit/>
          </a:bodyPr>
          <a:lstStyle/>
          <a:p>
            <a:pPr algn="l">
              <a:lnSpc>
                <a:spcPct val="90000"/>
              </a:lnSpc>
            </a:pPr>
            <a:r>
              <a:rPr lang="en-US" sz="3500" kern="1200">
                <a:solidFill>
                  <a:schemeClr val="tx1"/>
                </a:solidFill>
                <a:latin typeface="+mj-lt"/>
                <a:ea typeface="+mj-ea"/>
                <a:cs typeface="+mj-cs"/>
              </a:rPr>
              <a:t>RECOMMENDATIONS- ASH 2011 </a:t>
            </a:r>
          </a:p>
        </p:txBody>
      </p:sp>
      <p:sp>
        <p:nvSpPr>
          <p:cNvPr id="8"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0271" y="1072979"/>
            <a:ext cx="1021458"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screen shot of a social media post&#10;&#10;Description automatically generated">
            <a:extLst>
              <a:ext uri="{FF2B5EF4-FFF2-40B4-BE49-F238E27FC236}">
                <a16:creationId xmlns:a16="http://schemas.microsoft.com/office/drawing/2014/main" id="{DC8710D1-4660-438B-A7CC-537BD8615B27}"/>
              </a:ext>
            </a:extLst>
          </p:cNvPr>
          <p:cNvPicPr>
            <a:picLocks noChangeAspect="1"/>
          </p:cNvPicPr>
          <p:nvPr/>
        </p:nvPicPr>
        <p:blipFill>
          <a:blip r:embed="rId2"/>
          <a:stretch>
            <a:fillRect/>
          </a:stretch>
        </p:blipFill>
        <p:spPr>
          <a:xfrm>
            <a:off x="1231286" y="1587137"/>
            <a:ext cx="6681427" cy="2989938"/>
          </a:xfrm>
          <a:prstGeom prst="rect">
            <a:avLst/>
          </a:prstGeom>
        </p:spPr>
      </p:pic>
      <p:pic>
        <p:nvPicPr>
          <p:cNvPr id="5" name="Picture 4">
            <a:extLst>
              <a:ext uri="{FF2B5EF4-FFF2-40B4-BE49-F238E27FC236}">
                <a16:creationId xmlns:a16="http://schemas.microsoft.com/office/drawing/2014/main" id="{B265CEF0-4ED8-4E58-A75C-3070467908C3}"/>
              </a:ext>
            </a:extLst>
          </p:cNvPr>
          <p:cNvPicPr>
            <a:picLocks noChangeAspect="1"/>
          </p:cNvPicPr>
          <p:nvPr/>
        </p:nvPicPr>
        <p:blipFill>
          <a:blip r:embed="rId3"/>
          <a:stretch>
            <a:fillRect/>
          </a:stretch>
        </p:blipFill>
        <p:spPr>
          <a:xfrm>
            <a:off x="114298" y="4543061"/>
            <a:ext cx="8915401" cy="1163284"/>
          </a:xfrm>
          <a:prstGeom prst="rect">
            <a:avLst/>
          </a:prstGeom>
        </p:spPr>
      </p:pic>
    </p:spTree>
    <p:extLst>
      <p:ext uri="{BB962C8B-B14F-4D97-AF65-F5344CB8AC3E}">
        <p14:creationId xmlns:p14="http://schemas.microsoft.com/office/powerpoint/2010/main" val="3040609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7310D2B-F66F-4E6E-A5AE-0824EDCAD68B}"/>
              </a:ext>
            </a:extLst>
          </p:cNvPr>
          <p:cNvPicPr>
            <a:picLocks noChangeAspect="1"/>
          </p:cNvPicPr>
          <p:nvPr/>
        </p:nvPicPr>
        <p:blipFill>
          <a:blip r:embed="rId2"/>
          <a:stretch>
            <a:fillRect/>
          </a:stretch>
        </p:blipFill>
        <p:spPr>
          <a:xfrm>
            <a:off x="1772" y="2514600"/>
            <a:ext cx="9144000" cy="3420561"/>
          </a:xfrm>
          <a:prstGeom prst="rect">
            <a:avLst/>
          </a:prstGeom>
        </p:spPr>
      </p:pic>
    </p:spTree>
    <p:extLst>
      <p:ext uri="{BB962C8B-B14F-4D97-AF65-F5344CB8AC3E}">
        <p14:creationId xmlns:p14="http://schemas.microsoft.com/office/powerpoint/2010/main" val="2737351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1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2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23C48-7B6F-4EDA-83F6-E107521817C6}"/>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RECOMMENDATIONS- ASH 2011 </a:t>
            </a:r>
          </a:p>
        </p:txBody>
      </p:sp>
      <p:cxnSp>
        <p:nvCxnSpPr>
          <p:cNvPr id="35" name="Straight Connector 2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2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social media post&#10;&#10;Description automatically generated">
            <a:extLst>
              <a:ext uri="{FF2B5EF4-FFF2-40B4-BE49-F238E27FC236}">
                <a16:creationId xmlns:a16="http://schemas.microsoft.com/office/drawing/2014/main" id="{8E2F167A-5240-4FF1-A756-D9B06C0F07F0}"/>
              </a:ext>
            </a:extLst>
          </p:cNvPr>
          <p:cNvPicPr>
            <a:picLocks noChangeAspect="1"/>
          </p:cNvPicPr>
          <p:nvPr/>
        </p:nvPicPr>
        <p:blipFill>
          <a:blip r:embed="rId2"/>
          <a:stretch>
            <a:fillRect/>
          </a:stretch>
        </p:blipFill>
        <p:spPr>
          <a:xfrm>
            <a:off x="240030" y="2604831"/>
            <a:ext cx="8622615" cy="3643056"/>
          </a:xfrm>
          <a:prstGeom prst="rect">
            <a:avLst/>
          </a:prstGeom>
        </p:spPr>
      </p:pic>
    </p:spTree>
    <p:extLst>
      <p:ext uri="{BB962C8B-B14F-4D97-AF65-F5344CB8AC3E}">
        <p14:creationId xmlns:p14="http://schemas.microsoft.com/office/powerpoint/2010/main" val="576302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CFB8-C08F-452B-95C4-89E5AF244578}"/>
              </a:ext>
            </a:extLst>
          </p:cNvPr>
          <p:cNvSpPr>
            <a:spLocks noGrp="1"/>
          </p:cNvSpPr>
          <p:nvPr>
            <p:ph type="title"/>
          </p:nvPr>
        </p:nvSpPr>
        <p:spPr/>
        <p:txBody>
          <a:bodyPr>
            <a:normAutofit fontScale="90000"/>
          </a:bodyPr>
          <a:lstStyle/>
          <a:p>
            <a:r>
              <a:rPr lang="en-US"/>
              <a:t>Tài liệu tham khảo</a:t>
            </a:r>
          </a:p>
        </p:txBody>
      </p:sp>
      <p:sp>
        <p:nvSpPr>
          <p:cNvPr id="3" name="Content Placeholder 2">
            <a:extLst>
              <a:ext uri="{FF2B5EF4-FFF2-40B4-BE49-F238E27FC236}">
                <a16:creationId xmlns:a16="http://schemas.microsoft.com/office/drawing/2014/main" id="{9BD4EC82-0342-4C46-889F-F1A1DC15091C}"/>
              </a:ext>
            </a:extLst>
          </p:cNvPr>
          <p:cNvSpPr>
            <a:spLocks noGrp="1"/>
          </p:cNvSpPr>
          <p:nvPr>
            <p:ph idx="1"/>
          </p:nvPr>
        </p:nvSpPr>
        <p:spPr/>
        <p:txBody>
          <a:bodyPr>
            <a:normAutofit fontScale="85000" lnSpcReduction="10000"/>
          </a:bodyPr>
          <a:lstStyle/>
          <a:p>
            <a:r>
              <a:rPr lang="en-US"/>
              <a:t>Pathogenesis in immune throbocytopenia: new insights, Jill</a:t>
            </a:r>
            <a:r>
              <a:rPr lang="vi-VN"/>
              <a:t> </a:t>
            </a:r>
            <a:r>
              <a:rPr lang="en-US"/>
              <a:t>Johnson</a:t>
            </a:r>
            <a:r>
              <a:rPr lang="en-US" i="1"/>
              <a:t>, Hematology </a:t>
            </a:r>
            <a:r>
              <a:rPr lang="en-US"/>
              <a:t>2012, 306-312</a:t>
            </a:r>
            <a:endParaRPr lang="vi-VN"/>
          </a:p>
          <a:p>
            <a:r>
              <a:rPr lang="en-US"/>
              <a:t>Idiopathic thrombocytopenic purpura: a practice guideline</a:t>
            </a:r>
            <a:r>
              <a:rPr lang="vi-VN"/>
              <a:t> </a:t>
            </a:r>
            <a:r>
              <a:rPr lang="en-US"/>
              <a:t>developed by explicit methods for the American Society of</a:t>
            </a:r>
            <a:r>
              <a:rPr lang="vi-VN"/>
              <a:t> </a:t>
            </a:r>
            <a:r>
              <a:rPr lang="en-US"/>
              <a:t>Hematology, James N.G., </a:t>
            </a:r>
            <a:r>
              <a:rPr lang="en-US" i="1"/>
              <a:t>Blood </a:t>
            </a:r>
            <a:r>
              <a:rPr lang="en-US"/>
              <a:t>1996, vol 88, 3-40.</a:t>
            </a:r>
            <a:endParaRPr lang="vi-VN"/>
          </a:p>
          <a:p>
            <a:r>
              <a:rPr lang="en-US"/>
              <a:t>The American Society of Hematology 2011 evidence-based practice</a:t>
            </a:r>
            <a:r>
              <a:rPr lang="vi-VN"/>
              <a:t> </a:t>
            </a:r>
            <a:r>
              <a:rPr lang="en-US"/>
              <a:t>guideline for immune thrombocytopenia , Cindy N., </a:t>
            </a:r>
            <a:r>
              <a:rPr lang="en-US" i="1"/>
              <a:t>Blood </a:t>
            </a:r>
            <a:r>
              <a:rPr lang="en-US"/>
              <a:t>2011</a:t>
            </a:r>
            <a:r>
              <a:rPr lang="vi-VN"/>
              <a:t> </a:t>
            </a:r>
            <a:r>
              <a:rPr lang="en-US"/>
              <a:t>117:4190-4207</a:t>
            </a:r>
            <a:endParaRPr lang="vi-VN"/>
          </a:p>
          <a:p>
            <a:r>
              <a:rPr lang="en-US"/>
              <a:t>Standardization of termiology, definnitions and otutcome criteria in</a:t>
            </a:r>
            <a:r>
              <a:rPr lang="vi-VN"/>
              <a:t> </a:t>
            </a:r>
            <a:r>
              <a:rPr lang="en-US"/>
              <a:t>immune thrombocytopenic purpura of adults and children: report</a:t>
            </a:r>
            <a:r>
              <a:rPr lang="vi-VN"/>
              <a:t> </a:t>
            </a:r>
            <a:r>
              <a:rPr lang="en-US"/>
              <a:t>from an international working group, Francesco R., Blood 2009, vol</a:t>
            </a:r>
            <a:r>
              <a:rPr lang="vi-VN"/>
              <a:t> </a:t>
            </a:r>
            <a:r>
              <a:rPr lang="en-US"/>
              <a:t>113.</a:t>
            </a:r>
            <a:endParaRPr lang="vi-VN"/>
          </a:p>
          <a:p>
            <a:r>
              <a:rPr lang="en-US"/>
              <a:t>Uptodate (7/2016), ITP in children: management of chronic</a:t>
            </a:r>
            <a:r>
              <a:rPr lang="vi-VN"/>
              <a:t> </a:t>
            </a:r>
            <a:r>
              <a:rPr lang="en-US"/>
              <a:t>disease.</a:t>
            </a:r>
            <a:br>
              <a:rPr lang="en-US"/>
            </a:br>
            <a:endParaRPr lang="en-US"/>
          </a:p>
        </p:txBody>
      </p:sp>
    </p:spTree>
    <p:extLst>
      <p:ext uri="{BB962C8B-B14F-4D97-AF65-F5344CB8AC3E}">
        <p14:creationId xmlns:p14="http://schemas.microsoft.com/office/powerpoint/2010/main" val="2699728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 </a:t>
            </a:r>
            <a:r>
              <a:rPr lang="en-US" b="1" dirty="0" err="1"/>
              <a:t>Định</a:t>
            </a:r>
            <a:r>
              <a:rPr lang="en-US" b="1" dirty="0"/>
              <a:t> </a:t>
            </a:r>
            <a:r>
              <a:rPr lang="en-US" b="1" dirty="0" err="1"/>
              <a:t>nghĩa</a:t>
            </a:r>
            <a:endParaRPr lang="en-US" b="1" dirty="0"/>
          </a:p>
        </p:txBody>
      </p:sp>
      <p:sp>
        <p:nvSpPr>
          <p:cNvPr id="3" name="Content Placeholder 2"/>
          <p:cNvSpPr>
            <a:spLocks noGrp="1"/>
          </p:cNvSpPr>
          <p:nvPr>
            <p:ph idx="1"/>
          </p:nvPr>
        </p:nvSpPr>
        <p:spPr>
          <a:xfrm>
            <a:off x="0" y="731837"/>
            <a:ext cx="9144000" cy="6014352"/>
          </a:xfrm>
        </p:spPr>
        <p:txBody>
          <a:bodyPr>
            <a:normAutofit fontScale="85000" lnSpcReduction="20000"/>
          </a:bodyPr>
          <a:lstStyle/>
          <a:p>
            <a:pPr>
              <a:lnSpc>
                <a:spcPct val="120000"/>
              </a:lnSpc>
            </a:pPr>
            <a:r>
              <a:rPr lang="en-US" dirty="0"/>
              <a:t>ITP </a:t>
            </a:r>
            <a:r>
              <a:rPr lang="en-US" dirty="0" err="1"/>
              <a:t>nguyên</a:t>
            </a:r>
            <a:r>
              <a:rPr lang="en-US" dirty="0"/>
              <a:t> </a:t>
            </a:r>
            <a:r>
              <a:rPr lang="en-US" dirty="0" err="1"/>
              <a:t>phát</a:t>
            </a:r>
            <a:endParaRPr lang="en-US" dirty="0"/>
          </a:p>
          <a:p>
            <a:pPr lvl="1">
              <a:lnSpc>
                <a:spcPct val="120000"/>
              </a:lnSpc>
            </a:pPr>
            <a:r>
              <a:rPr lang="en-US" dirty="0" err="1"/>
              <a:t>Giảm</a:t>
            </a:r>
            <a:r>
              <a:rPr lang="en-US" dirty="0"/>
              <a:t> </a:t>
            </a:r>
            <a:r>
              <a:rPr lang="en-US" dirty="0" err="1"/>
              <a:t>tiểu</a:t>
            </a:r>
            <a:r>
              <a:rPr lang="en-US" dirty="0"/>
              <a:t> </a:t>
            </a:r>
            <a:r>
              <a:rPr lang="en-US" dirty="0" err="1"/>
              <a:t>cầu</a:t>
            </a:r>
            <a:r>
              <a:rPr lang="en-US" dirty="0"/>
              <a:t> </a:t>
            </a:r>
            <a:r>
              <a:rPr lang="en-US" dirty="0" err="1"/>
              <a:t>đơn</a:t>
            </a:r>
            <a:r>
              <a:rPr lang="en-US" dirty="0"/>
              <a:t> </a:t>
            </a:r>
            <a:r>
              <a:rPr lang="en-US" dirty="0" err="1"/>
              <a:t>độc</a:t>
            </a:r>
            <a:r>
              <a:rPr lang="en-US" dirty="0"/>
              <a:t> (</a:t>
            </a:r>
            <a:r>
              <a:rPr lang="en-US" dirty="0" err="1"/>
              <a:t>không</a:t>
            </a:r>
            <a:r>
              <a:rPr lang="en-US" dirty="0"/>
              <a:t> do </a:t>
            </a:r>
            <a:r>
              <a:rPr lang="en-US" dirty="0" err="1"/>
              <a:t>bệnh</a:t>
            </a:r>
            <a:r>
              <a:rPr lang="en-US" dirty="0"/>
              <a:t> </a:t>
            </a:r>
            <a:r>
              <a:rPr lang="en-US" dirty="0" err="1"/>
              <a:t>lý</a:t>
            </a:r>
            <a:r>
              <a:rPr lang="en-US" dirty="0"/>
              <a:t> </a:t>
            </a:r>
            <a:r>
              <a:rPr lang="en-US" dirty="0" err="1"/>
              <a:t>khác</a:t>
            </a:r>
            <a:r>
              <a:rPr lang="en-US" dirty="0"/>
              <a:t> </a:t>
            </a:r>
            <a:r>
              <a:rPr lang="en-US" dirty="0" err="1"/>
              <a:t>gây</a:t>
            </a:r>
            <a:r>
              <a:rPr lang="en-US" dirty="0"/>
              <a:t> </a:t>
            </a:r>
            <a:r>
              <a:rPr lang="en-US" dirty="0" err="1"/>
              <a:t>ra</a:t>
            </a:r>
            <a:r>
              <a:rPr lang="en-US" dirty="0"/>
              <a:t> </a:t>
            </a:r>
            <a:r>
              <a:rPr lang="en-US" dirty="0" err="1"/>
              <a:t>hoặc</a:t>
            </a:r>
            <a:r>
              <a:rPr lang="en-US" dirty="0"/>
              <a:t> </a:t>
            </a:r>
            <a:r>
              <a:rPr lang="en-US" dirty="0" err="1"/>
              <a:t>đi</a:t>
            </a:r>
            <a:r>
              <a:rPr lang="en-US" dirty="0"/>
              <a:t> </a:t>
            </a:r>
            <a:r>
              <a:rPr lang="en-US" dirty="0" err="1"/>
              <a:t>kèm</a:t>
            </a:r>
            <a:r>
              <a:rPr lang="en-US" dirty="0"/>
              <a:t> </a:t>
            </a:r>
            <a:r>
              <a:rPr lang="en-US" dirty="0" err="1"/>
              <a:t>bệnh</a:t>
            </a:r>
            <a:r>
              <a:rPr lang="en-US" dirty="0"/>
              <a:t> </a:t>
            </a:r>
            <a:r>
              <a:rPr lang="en-US" dirty="0" err="1"/>
              <a:t>lý</a:t>
            </a:r>
            <a:r>
              <a:rPr lang="en-US" dirty="0"/>
              <a:t> </a:t>
            </a:r>
            <a:r>
              <a:rPr lang="en-US" dirty="0" err="1"/>
              <a:t>khác</a:t>
            </a:r>
            <a:r>
              <a:rPr lang="en-US" dirty="0"/>
              <a:t>), TC &lt;100.000/mcl</a:t>
            </a:r>
          </a:p>
          <a:p>
            <a:pPr lvl="1">
              <a:lnSpc>
                <a:spcPct val="120000"/>
              </a:lnSpc>
            </a:pPr>
            <a:r>
              <a:rPr lang="en-US" dirty="0" err="1"/>
              <a:t>Chẩn</a:t>
            </a:r>
            <a:r>
              <a:rPr lang="en-US" dirty="0"/>
              <a:t> </a:t>
            </a:r>
            <a:r>
              <a:rPr lang="en-US" dirty="0" err="1"/>
              <a:t>đoán</a:t>
            </a:r>
            <a:r>
              <a:rPr lang="en-US" dirty="0"/>
              <a:t> </a:t>
            </a:r>
            <a:r>
              <a:rPr lang="en-US" err="1"/>
              <a:t>loại</a:t>
            </a:r>
            <a:r>
              <a:rPr lang="en-US"/>
              <a:t> trừ</a:t>
            </a:r>
          </a:p>
          <a:p>
            <a:pPr lvl="2">
              <a:lnSpc>
                <a:spcPct val="120000"/>
              </a:lnSpc>
            </a:pPr>
            <a:r>
              <a:rPr lang="en-US" sz="1900">
                <a:solidFill>
                  <a:srgbClr val="00B050"/>
                </a:solidFill>
              </a:rPr>
              <a:t>NL </a:t>
            </a:r>
            <a:r>
              <a:rPr lang="vi-VN" sz="1900">
                <a:solidFill>
                  <a:srgbClr val="00B050"/>
                </a:solidFill>
              </a:rPr>
              <a:t>thì thường thứ phát →phải làm đủ combo XN để tìm nguyên nhân. </a:t>
            </a:r>
          </a:p>
          <a:p>
            <a:pPr lvl="2">
              <a:lnSpc>
                <a:spcPct val="120000"/>
              </a:lnSpc>
            </a:pPr>
            <a:r>
              <a:rPr lang="vi-VN" sz="2000">
                <a:solidFill>
                  <a:srgbClr val="00B050"/>
                </a:solidFill>
              </a:rPr>
              <a:t>Vì KT kháng tiểu cầu ko dùng để CĐXĐ nên muốn Dx ITP phải (B1) loại hết nhưng NN  khác gây giảm TC (B2) loại trừ các NN thứ phát để Dx nguyên phát nhưng do ở TE diễn tiến lành tình =&gt;khuyến cáo loại trừ bằng lâm sàng chứ ko nên dùng CLS (nhóm 20% mới cần)</a:t>
            </a:r>
            <a:endParaRPr lang="en-US" sz="1900" dirty="0">
              <a:solidFill>
                <a:srgbClr val="00B050"/>
              </a:solidFill>
            </a:endParaRPr>
          </a:p>
          <a:p>
            <a:pPr>
              <a:lnSpc>
                <a:spcPct val="120000"/>
              </a:lnSpc>
            </a:pPr>
            <a:r>
              <a:rPr lang="en-US" dirty="0"/>
              <a:t>ITP </a:t>
            </a:r>
            <a:r>
              <a:rPr lang="en-US" dirty="0" err="1"/>
              <a:t>thứ</a:t>
            </a:r>
            <a:r>
              <a:rPr lang="en-US" dirty="0"/>
              <a:t> </a:t>
            </a:r>
            <a:r>
              <a:rPr lang="en-US" dirty="0" err="1"/>
              <a:t>phát</a:t>
            </a:r>
            <a:r>
              <a:rPr lang="en-US" dirty="0"/>
              <a:t>: </a:t>
            </a:r>
            <a:r>
              <a:rPr lang="en-US" dirty="0" err="1"/>
              <a:t>những</a:t>
            </a:r>
            <a:r>
              <a:rPr lang="en-US" dirty="0"/>
              <a:t> </a:t>
            </a:r>
            <a:r>
              <a:rPr lang="en-US" dirty="0" err="1"/>
              <a:t>bệnh</a:t>
            </a:r>
            <a:r>
              <a:rPr lang="en-US" dirty="0"/>
              <a:t> </a:t>
            </a:r>
            <a:r>
              <a:rPr lang="en-US" dirty="0" err="1"/>
              <a:t>lý</a:t>
            </a:r>
            <a:r>
              <a:rPr lang="en-US" dirty="0"/>
              <a:t> </a:t>
            </a:r>
            <a:r>
              <a:rPr lang="en-US" err="1"/>
              <a:t>giảm</a:t>
            </a:r>
            <a:r>
              <a:rPr lang="en-US"/>
              <a:t> tiểu cầu do </a:t>
            </a:r>
            <a:r>
              <a:rPr lang="en-US" dirty="0" err="1"/>
              <a:t>miễn</a:t>
            </a:r>
            <a:r>
              <a:rPr lang="en-US" dirty="0"/>
              <a:t> </a:t>
            </a:r>
            <a:r>
              <a:rPr lang="en-US" err="1"/>
              <a:t>dịch</a:t>
            </a:r>
            <a:r>
              <a:rPr lang="en-US"/>
              <a:t> khác</a:t>
            </a:r>
            <a:r>
              <a:rPr lang="vi-VN"/>
              <a:t> </a:t>
            </a:r>
            <a:r>
              <a:rPr lang="vi-VN" sz="1900">
                <a:solidFill>
                  <a:srgbClr val="00B050"/>
                </a:solidFill>
              </a:rPr>
              <a:t>(vẫn còn mơ hồ, có khi đi kèm thôi chứ ko phải là nguyên nhân, dùng để tiên lượng rơi vô nhóm 80% hay 20%)</a:t>
            </a:r>
            <a:endParaRPr lang="en-US" sz="1900">
              <a:solidFill>
                <a:srgbClr val="00B050"/>
              </a:solidFill>
            </a:endParaRPr>
          </a:p>
          <a:p>
            <a:pPr lvl="1">
              <a:lnSpc>
                <a:spcPct val="120000"/>
              </a:lnSpc>
            </a:pPr>
            <a:r>
              <a:rPr lang="en-US"/>
              <a:t>HIV, HCV, Hp,…</a:t>
            </a:r>
          </a:p>
          <a:p>
            <a:pPr lvl="1">
              <a:lnSpc>
                <a:spcPct val="120000"/>
              </a:lnSpc>
            </a:pPr>
            <a:r>
              <a:rPr lang="en-US"/>
              <a:t>Suy </a:t>
            </a:r>
            <a:r>
              <a:rPr lang="en-US" dirty="0" err="1"/>
              <a:t>giảm</a:t>
            </a:r>
            <a:r>
              <a:rPr lang="en-US" dirty="0"/>
              <a:t> </a:t>
            </a:r>
            <a:r>
              <a:rPr lang="en-US" err="1"/>
              <a:t>miễn</a:t>
            </a:r>
            <a:r>
              <a:rPr lang="en-US"/>
              <a:t> </a:t>
            </a:r>
            <a:r>
              <a:rPr lang="vi-VN"/>
              <a:t>dịch, </a:t>
            </a:r>
            <a:r>
              <a:rPr lang="en-US"/>
              <a:t>Bệnh </a:t>
            </a:r>
            <a:r>
              <a:rPr lang="en-US" dirty="0" err="1"/>
              <a:t>tự</a:t>
            </a:r>
            <a:r>
              <a:rPr lang="en-US" dirty="0"/>
              <a:t> </a:t>
            </a:r>
            <a:r>
              <a:rPr lang="en-US" dirty="0" err="1"/>
              <a:t>miễn</a:t>
            </a:r>
            <a:endParaRPr lang="en-US" dirty="0"/>
          </a:p>
          <a:p>
            <a:pPr lvl="1">
              <a:lnSpc>
                <a:spcPct val="120000"/>
              </a:lnSpc>
            </a:pPr>
            <a:r>
              <a:rPr lang="en-US" dirty="0" err="1"/>
              <a:t>Lymphoproliferative</a:t>
            </a:r>
            <a:r>
              <a:rPr lang="en-US" dirty="0"/>
              <a:t>, CLL</a:t>
            </a:r>
          </a:p>
          <a:p>
            <a:pPr lvl="1">
              <a:lnSpc>
                <a:spcPct val="120000"/>
              </a:lnSpc>
            </a:pPr>
            <a:r>
              <a:rPr lang="en-US" dirty="0" err="1"/>
              <a:t>Chủng</a:t>
            </a:r>
            <a:r>
              <a:rPr lang="en-US" dirty="0"/>
              <a:t> </a:t>
            </a:r>
            <a:r>
              <a:rPr lang="en-US" dirty="0" err="1"/>
              <a:t>ngừa</a:t>
            </a:r>
            <a:r>
              <a:rPr lang="en-US" dirty="0"/>
              <a:t>: MMR, Varicella, hepatitis A, </a:t>
            </a:r>
            <a:r>
              <a:rPr lang="en-US" dirty="0" err="1"/>
              <a:t>dTap</a:t>
            </a:r>
            <a:endParaRPr lang="en-US" dirty="0"/>
          </a:p>
        </p:txBody>
      </p:sp>
    </p:spTree>
    <p:extLst>
      <p:ext uri="{BB962C8B-B14F-4D97-AF65-F5344CB8AC3E}">
        <p14:creationId xmlns:p14="http://schemas.microsoft.com/office/powerpoint/2010/main" val="361869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BC69B-C115-40DF-B683-74600938425F}"/>
              </a:ext>
            </a:extLst>
          </p:cNvPr>
          <p:cNvPicPr>
            <a:picLocks noChangeAspect="1"/>
          </p:cNvPicPr>
          <p:nvPr/>
        </p:nvPicPr>
        <p:blipFill>
          <a:blip r:embed="rId2"/>
          <a:stretch>
            <a:fillRect/>
          </a:stretch>
        </p:blipFill>
        <p:spPr>
          <a:xfrm>
            <a:off x="0" y="0"/>
            <a:ext cx="6638460" cy="6858000"/>
          </a:xfrm>
          <a:prstGeom prst="rect">
            <a:avLst/>
          </a:prstGeom>
        </p:spPr>
      </p:pic>
      <p:sp>
        <p:nvSpPr>
          <p:cNvPr id="2" name="Title 1">
            <a:extLst>
              <a:ext uri="{FF2B5EF4-FFF2-40B4-BE49-F238E27FC236}">
                <a16:creationId xmlns:a16="http://schemas.microsoft.com/office/drawing/2014/main" id="{5A0DF459-F7B3-40AC-9FAE-1F68AFAF7B04}"/>
              </a:ext>
            </a:extLst>
          </p:cNvPr>
          <p:cNvSpPr>
            <a:spLocks noGrp="1"/>
          </p:cNvSpPr>
          <p:nvPr>
            <p:ph type="title"/>
          </p:nvPr>
        </p:nvSpPr>
        <p:spPr/>
        <p:txBody>
          <a:bodyPr>
            <a:normAutofit fontScale="90000"/>
          </a:bodyPr>
          <a:lstStyle/>
          <a:p>
            <a:pPr algn="r"/>
            <a:r>
              <a:rPr lang="en-US"/>
              <a:t>ĐỊNH</a:t>
            </a:r>
            <a:r>
              <a:rPr lang="vi-VN"/>
              <a:t> </a:t>
            </a:r>
            <a:r>
              <a:rPr lang="en-US"/>
              <a:t>NGHĨA</a:t>
            </a:r>
          </a:p>
        </p:txBody>
      </p:sp>
    </p:spTree>
    <p:extLst>
      <p:ext uri="{BB962C8B-B14F-4D97-AF65-F5344CB8AC3E}">
        <p14:creationId xmlns:p14="http://schemas.microsoft.com/office/powerpoint/2010/main" val="52671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 </a:t>
            </a:r>
            <a:r>
              <a:rPr lang="en-US" b="1" dirty="0" err="1"/>
              <a:t>Định</a:t>
            </a:r>
            <a:r>
              <a:rPr lang="en-US" b="1" dirty="0"/>
              <a:t> </a:t>
            </a:r>
            <a:r>
              <a:rPr lang="en-US" b="1" dirty="0" err="1"/>
              <a:t>nghĩa</a:t>
            </a:r>
            <a:endParaRPr lang="en-US" b="1" dirty="0"/>
          </a:p>
        </p:txBody>
      </p:sp>
      <p:sp>
        <p:nvSpPr>
          <p:cNvPr id="3" name="Content Placeholder 2"/>
          <p:cNvSpPr>
            <a:spLocks noGrp="1"/>
          </p:cNvSpPr>
          <p:nvPr>
            <p:ph idx="1"/>
          </p:nvPr>
        </p:nvSpPr>
        <p:spPr/>
        <p:txBody>
          <a:bodyPr>
            <a:normAutofit/>
          </a:bodyPr>
          <a:lstStyle/>
          <a:p>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ITP  </a:t>
            </a:r>
            <a:r>
              <a:rPr lang="en-US" dirty="0" err="1">
                <a:latin typeface="calibri" panose="020F0502020204030204" pitchFamily="34" charset="0"/>
                <a:cs typeface="calibri" panose="020F0502020204030204" pitchFamily="34" charset="0"/>
              </a:rPr>
              <a:t>tiên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phát</a:t>
            </a:r>
            <a:r>
              <a:rPr lang="en-US" dirty="0">
                <a:latin typeface="calibri" panose="020F0502020204030204" pitchFamily="34" charset="0"/>
                <a:cs typeface="calibri" panose="020F0502020204030204" pitchFamily="34" charset="0"/>
              </a:rPr>
              <a:t> ở </a:t>
            </a:r>
            <a:r>
              <a:rPr lang="en-US" dirty="0" err="1">
                <a:latin typeface="calibri" panose="020F0502020204030204" pitchFamily="34" charset="0"/>
                <a:cs typeface="calibri" panose="020F0502020204030204" pitchFamily="34" charset="0"/>
              </a:rPr>
              <a:t>trẻ</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em</a:t>
            </a:r>
            <a:r>
              <a:rPr lang="en-US" b="1" dirty="0">
                <a:latin typeface="calibri" panose="020F0502020204030204" pitchFamily="34" charset="0"/>
                <a:cs typeface="calibri" panose="020F0502020204030204" pitchFamily="34" charset="0"/>
              </a:rPr>
              <a:t>:</a:t>
            </a:r>
            <a:endParaRPr lang="en-US" sz="3600"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Đây</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là</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bệnh</a:t>
            </a:r>
            <a:r>
              <a:rPr lang="en-US" dirty="0">
                <a:highlight>
                  <a:srgbClr val="FFFF00"/>
                </a:highlight>
                <a:latin typeface="calibri" panose="020F0502020204030204" pitchFamily="34" charset="0"/>
                <a:cs typeface="calibri" panose="020F0502020204030204" pitchFamily="34" charset="0"/>
              </a:rPr>
              <a:t> </a:t>
            </a:r>
            <a:r>
              <a:rPr lang="en-US" err="1">
                <a:highlight>
                  <a:srgbClr val="FFFF00"/>
                </a:highlight>
                <a:latin typeface="calibri" panose="020F0502020204030204" pitchFamily="34" charset="0"/>
                <a:cs typeface="calibri" panose="020F0502020204030204" pitchFamily="34" charset="0"/>
              </a:rPr>
              <a:t>lý</a:t>
            </a:r>
            <a:r>
              <a:rPr lang="en-US">
                <a:highlight>
                  <a:srgbClr val="FFFF00"/>
                </a:highlight>
                <a:latin typeface="calibri" panose="020F0502020204030204" pitchFamily="34" charset="0"/>
                <a:cs typeface="calibri" panose="020F0502020204030204" pitchFamily="34" charset="0"/>
              </a:rPr>
              <a:t> xuất huyết thường </a:t>
            </a:r>
            <a:r>
              <a:rPr lang="en-US" dirty="0" err="1">
                <a:highlight>
                  <a:srgbClr val="FFFF00"/>
                </a:highlight>
                <a:latin typeface="calibri" panose="020F0502020204030204" pitchFamily="34" charset="0"/>
                <a:cs typeface="calibri" panose="020F0502020204030204" pitchFamily="34" charset="0"/>
              </a:rPr>
              <a:t>gặp</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nhất</a:t>
            </a:r>
            <a:r>
              <a:rPr lang="en-US" dirty="0">
                <a:highlight>
                  <a:srgbClr val="FFFF00"/>
                </a:highlight>
                <a:latin typeface="calibri" panose="020F0502020204030204" pitchFamily="34" charset="0"/>
                <a:cs typeface="calibri" panose="020F0502020204030204" pitchFamily="34" charset="0"/>
              </a:rPr>
              <a:t> ở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em</a:t>
            </a:r>
            <a:r>
              <a:rPr lang="en-US" dirty="0">
                <a:latin typeface="calibri" panose="020F0502020204030204" pitchFamily="34" charset="0"/>
                <a:cs typeface="calibri" panose="020F0502020204030204" pitchFamily="34" charset="0"/>
              </a:rPr>
              <a:t>. </a:t>
            </a:r>
            <a:endParaRPr lang="en-US" sz="32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mắc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gặp</a:t>
            </a:r>
            <a:r>
              <a:rPr lang="en-US" dirty="0">
                <a:latin typeface="calibri" panose="020F0502020204030204" pitchFamily="34" charset="0"/>
                <a:cs typeface="calibri" panose="020F0502020204030204" pitchFamily="34" charset="0"/>
              </a:rPr>
              <a:t> ở </a:t>
            </a:r>
            <a:r>
              <a:rPr lang="en-US" dirty="0" err="1">
                <a:latin typeface="calibri" panose="020F0502020204030204" pitchFamily="34" charset="0"/>
                <a:cs typeface="calibri" panose="020F0502020204030204" pitchFamily="34" charset="0"/>
              </a:rPr>
              <a:t>bất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cứ</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đỉnh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nhất</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là</a:t>
            </a:r>
            <a:r>
              <a:rPr lang="en-US">
                <a:latin typeface="calibri" panose="020F0502020204030204" pitchFamily="34" charset="0"/>
                <a:cs typeface="calibri" panose="020F0502020204030204" pitchFamily="34" charset="0"/>
              </a:rPr>
              <a:t> </a:t>
            </a:r>
            <a:r>
              <a:rPr lang="en-US">
                <a:highlight>
                  <a:srgbClr val="FFFF00"/>
                </a:highlight>
                <a:latin typeface="calibri" panose="020F0502020204030204" pitchFamily="34" charset="0"/>
                <a:cs typeface="calibri" panose="020F0502020204030204" pitchFamily="34" charset="0"/>
              </a:rPr>
              <a:t>2-</a:t>
            </a:r>
            <a:r>
              <a:rPr lang="vi-VN">
                <a:highlight>
                  <a:srgbClr val="FFFF00"/>
                </a:highlight>
                <a:latin typeface="calibri" panose="020F0502020204030204" pitchFamily="34" charset="0"/>
                <a:cs typeface="calibri" panose="020F0502020204030204" pitchFamily="34" charset="0"/>
              </a:rPr>
              <a:t>5</a:t>
            </a:r>
            <a:r>
              <a:rPr lang="en-US">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niên</a:t>
            </a:r>
            <a:r>
              <a:rPr lang="en-US" dirty="0">
                <a:latin typeface="calibri" panose="020F0502020204030204" pitchFamily="34" charset="0"/>
                <a:cs typeface="calibri" panose="020F0502020204030204" pitchFamily="34" charset="0"/>
              </a:rPr>
              <a:t>. </a:t>
            </a:r>
            <a:endParaRPr lang="en-US" sz="3200"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gặp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thuộc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tuổi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mắc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đổi</a:t>
            </a:r>
            <a:r>
              <a:rPr lang="en-US" dirty="0">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nhỏ</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thì</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nam</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ưu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thế</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hơn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nữ</a:t>
            </a:r>
            <a:r>
              <a:rPr lang="en-US" dirty="0">
                <a:highlight>
                  <a:srgbClr val="FFFF00"/>
                </a:highlight>
                <a:latin typeface="calibri" panose="020F0502020204030204" pitchFamily="34" charset="0"/>
                <a:cs typeface="calibri" panose="020F0502020204030204" pitchFamily="34" charset="0"/>
              </a:rPr>
              <a:t> , </a:t>
            </a:r>
            <a:r>
              <a:rPr lang="en-US" dirty="0" err="1">
                <a:highlight>
                  <a:srgbClr val="FFFF00"/>
                </a:highlight>
                <a:latin typeface="calibri" panose="020F0502020204030204" pitchFamily="34" charset="0"/>
                <a:cs typeface="calibri" panose="020F0502020204030204" pitchFamily="34" charset="0"/>
              </a:rPr>
              <a:t>trẻ</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dậy</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thì</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và</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người</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lớn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thì</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nữ</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ưu</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thế</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hơn</a:t>
            </a:r>
            <a:r>
              <a:rPr lang="en-US" dirty="0">
                <a:highlight>
                  <a:srgbClr val="FFFF00"/>
                </a:highlight>
                <a:latin typeface="calibri" panose="020F0502020204030204" pitchFamily="34" charset="0"/>
                <a:cs typeface="calibri" panose="020F0502020204030204" pitchFamily="34" charset="0"/>
              </a:rPr>
              <a:t> </a:t>
            </a:r>
            <a:r>
              <a:rPr lang="en-US" dirty="0" err="1">
                <a:highlight>
                  <a:srgbClr val="FFFF00"/>
                </a:highlight>
                <a:latin typeface="calibri" panose="020F0502020204030204" pitchFamily="34" charset="0"/>
                <a:cs typeface="calibri" panose="020F0502020204030204" pitchFamily="34" charset="0"/>
              </a:rPr>
              <a:t>nam</a:t>
            </a:r>
            <a:endParaRPr lang="en-US" sz="3200" dirty="0">
              <a:highlight>
                <a:srgbClr val="FFFF00"/>
              </a:highlight>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mùa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quốc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mùa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đỉnh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mùa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mùa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hè</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mùa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bệnh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nhiễm</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siêu</a:t>
            </a:r>
            <a:r>
              <a:rPr lang="en-US">
                <a:latin typeface="calibri" panose="020F0502020204030204" pitchFamily="34" charset="0"/>
                <a:cs typeface="calibri" panose="020F0502020204030204" pitchFamily="34" charset="0"/>
              </a:rPr>
              <a:t> vi</a:t>
            </a:r>
            <a:r>
              <a:rPr lang="vi-VN">
                <a:latin typeface="calibri" panose="020F0502020204030204" pitchFamily="34" charset="0"/>
                <a:cs typeface="calibri" panose="020F0502020204030204" pitchFamily="34" charset="0"/>
              </a:rPr>
              <a:t> </a:t>
            </a:r>
            <a:r>
              <a:rPr lang="vi-VN" sz="2400">
                <a:solidFill>
                  <a:srgbClr val="00B050"/>
                </a:solidFill>
                <a:latin typeface="calibri" panose="020F0502020204030204" pitchFamily="34" charset="0"/>
                <a:cs typeface="calibri" panose="020F0502020204030204" pitchFamily="34" charset="0"/>
              </a:rPr>
              <a:t>(</a:t>
            </a:r>
            <a:r>
              <a:rPr lang="en-US" sz="2400">
                <a:solidFill>
                  <a:srgbClr val="00B050"/>
                </a:solidFill>
                <a:latin typeface="calibri" panose="020F0502020204030204" pitchFamily="34" charset="0"/>
                <a:cs typeface="calibri" panose="020F0502020204030204" pitchFamily="34" charset="0"/>
              </a:rPr>
              <a:t>VN thì quanh </a:t>
            </a:r>
            <a:r>
              <a:rPr lang="vi-VN" sz="2400">
                <a:solidFill>
                  <a:srgbClr val="00B050"/>
                </a:solidFill>
                <a:latin typeface="calibri" panose="020F0502020204030204" pitchFamily="34" charset="0"/>
                <a:cs typeface="calibri" panose="020F0502020204030204" pitchFamily="34" charset="0"/>
              </a:rPr>
              <a:t>năm).</a:t>
            </a:r>
            <a:endParaRPr lang="en-US" sz="24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097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 </a:t>
            </a:r>
            <a:r>
              <a:rPr lang="en-US" b="1" dirty="0" err="1"/>
              <a:t>Cơ</a:t>
            </a:r>
            <a:r>
              <a:rPr lang="en-US" b="1" dirty="0"/>
              <a:t> </a:t>
            </a:r>
            <a:r>
              <a:rPr lang="en-US" b="1" dirty="0" err="1"/>
              <a:t>chế</a:t>
            </a:r>
            <a:r>
              <a:rPr lang="en-US" b="1" dirty="0"/>
              <a:t> </a:t>
            </a:r>
            <a:r>
              <a:rPr lang="en-US" b="1" err="1"/>
              <a:t>bệnh</a:t>
            </a:r>
            <a:r>
              <a:rPr lang="en-US" b="1"/>
              <a:t> sinh</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ITP </a:t>
            </a:r>
            <a:r>
              <a:rPr lang="en-US" dirty="0" err="1"/>
              <a:t>liên</a:t>
            </a:r>
            <a:r>
              <a:rPr lang="en-US" dirty="0"/>
              <a:t> </a:t>
            </a:r>
            <a:r>
              <a:rPr lang="en-US" dirty="0" err="1"/>
              <a:t>quan</a:t>
            </a:r>
            <a:r>
              <a:rPr lang="en-US" dirty="0"/>
              <a:t> 2 </a:t>
            </a:r>
            <a:r>
              <a:rPr lang="en-US" dirty="0" err="1"/>
              <a:t>hiện</a:t>
            </a:r>
            <a:r>
              <a:rPr lang="en-US" dirty="0"/>
              <a:t> </a:t>
            </a:r>
            <a:r>
              <a:rPr lang="en-US" dirty="0" err="1"/>
              <a:t>tượng</a:t>
            </a:r>
            <a:r>
              <a:rPr lang="en-US" dirty="0"/>
              <a:t> </a:t>
            </a:r>
            <a:r>
              <a:rPr lang="en-US" dirty="0" err="1"/>
              <a:t>chính</a:t>
            </a:r>
            <a:endParaRPr lang="en-US" dirty="0"/>
          </a:p>
          <a:p>
            <a:pPr lvl="1"/>
            <a:r>
              <a:rPr lang="en-US" dirty="0" err="1">
                <a:highlight>
                  <a:srgbClr val="FF0000"/>
                </a:highlight>
              </a:rPr>
              <a:t>Gia</a:t>
            </a:r>
            <a:r>
              <a:rPr lang="en-US" dirty="0">
                <a:highlight>
                  <a:srgbClr val="FF0000"/>
                </a:highlight>
              </a:rPr>
              <a:t> </a:t>
            </a:r>
            <a:r>
              <a:rPr lang="en-US" dirty="0" err="1">
                <a:highlight>
                  <a:srgbClr val="FF0000"/>
                </a:highlight>
              </a:rPr>
              <a:t>tăng</a:t>
            </a:r>
            <a:r>
              <a:rPr lang="en-US" dirty="0">
                <a:highlight>
                  <a:srgbClr val="FF0000"/>
                </a:highlight>
              </a:rPr>
              <a:t> </a:t>
            </a:r>
            <a:r>
              <a:rPr lang="en-US" dirty="0" err="1">
                <a:highlight>
                  <a:srgbClr val="FF0000"/>
                </a:highlight>
              </a:rPr>
              <a:t>phá</a:t>
            </a:r>
            <a:r>
              <a:rPr lang="en-US" dirty="0">
                <a:highlight>
                  <a:srgbClr val="FF0000"/>
                </a:highlight>
              </a:rPr>
              <a:t> </a:t>
            </a:r>
            <a:r>
              <a:rPr lang="en-US" dirty="0" err="1">
                <a:highlight>
                  <a:srgbClr val="FF0000"/>
                </a:highlight>
              </a:rPr>
              <a:t>hủy</a:t>
            </a:r>
            <a:r>
              <a:rPr lang="en-US" dirty="0"/>
              <a:t> </a:t>
            </a:r>
            <a:r>
              <a:rPr lang="en-US" dirty="0" err="1"/>
              <a:t>tiểu</a:t>
            </a:r>
            <a:r>
              <a:rPr lang="en-US" dirty="0"/>
              <a:t> </a:t>
            </a:r>
            <a:r>
              <a:rPr lang="en-US" dirty="0" err="1"/>
              <a:t>cầu</a:t>
            </a:r>
            <a:r>
              <a:rPr lang="en-US" dirty="0"/>
              <a:t>/ </a:t>
            </a:r>
            <a:r>
              <a:rPr lang="en-US" dirty="0" err="1"/>
              <a:t>lách</a:t>
            </a:r>
            <a:endParaRPr lang="en-US" dirty="0"/>
          </a:p>
          <a:p>
            <a:pPr lvl="1"/>
            <a:r>
              <a:rPr lang="en-US" dirty="0" err="1">
                <a:highlight>
                  <a:srgbClr val="FF0000"/>
                </a:highlight>
              </a:rPr>
              <a:t>Giảm</a:t>
            </a:r>
            <a:r>
              <a:rPr lang="en-US" dirty="0">
                <a:highlight>
                  <a:srgbClr val="FF0000"/>
                </a:highlight>
              </a:rPr>
              <a:t> </a:t>
            </a:r>
            <a:r>
              <a:rPr lang="en-US" dirty="0" err="1">
                <a:highlight>
                  <a:srgbClr val="FF0000"/>
                </a:highlight>
              </a:rPr>
              <a:t>sản</a:t>
            </a:r>
            <a:r>
              <a:rPr lang="en-US" dirty="0">
                <a:highlight>
                  <a:srgbClr val="FF0000"/>
                </a:highlight>
              </a:rPr>
              <a:t> </a:t>
            </a:r>
            <a:r>
              <a:rPr lang="en-US" dirty="0" err="1">
                <a:highlight>
                  <a:srgbClr val="FF0000"/>
                </a:highlight>
              </a:rPr>
              <a:t>xuất</a:t>
            </a:r>
            <a:r>
              <a:rPr lang="en-US" dirty="0"/>
              <a:t> </a:t>
            </a:r>
            <a:r>
              <a:rPr lang="en-US" dirty="0" err="1"/>
              <a:t>tiểu</a:t>
            </a:r>
            <a:r>
              <a:rPr lang="en-US" dirty="0"/>
              <a:t> </a:t>
            </a:r>
            <a:r>
              <a:rPr lang="en-US" dirty="0" err="1"/>
              <a:t>cầu</a:t>
            </a:r>
            <a:r>
              <a:rPr lang="en-US" dirty="0"/>
              <a:t> </a:t>
            </a:r>
            <a:r>
              <a:rPr lang="en-US" dirty="0" err="1"/>
              <a:t>trong</a:t>
            </a:r>
            <a:r>
              <a:rPr lang="en-US" dirty="0"/>
              <a:t> </a:t>
            </a:r>
            <a:r>
              <a:rPr lang="en-US" err="1"/>
              <a:t>tủy</a:t>
            </a:r>
            <a:r>
              <a:rPr lang="en-US"/>
              <a:t> xương</a:t>
            </a:r>
            <a:endParaRPr lang="vi-VN"/>
          </a:p>
          <a:p>
            <a:pPr lvl="1"/>
            <a:r>
              <a:rPr lang="en-US" sz="2600">
                <a:solidFill>
                  <a:srgbClr val="00B050"/>
                </a:solidFill>
              </a:rPr>
              <a:t>[KT-TC] bị ĐTB tại lách bắt giữ, tiêu hoá =&gt;trình diện ra nhiều loại KN khác nhau =&gt;hoạt hoá lymphocyte B tổng hợp nhiều KT =&gt;quay lại gắn lên TC. Sau này phát hiện thêm tùy từng cá thể mà có RL hoạt động lymphocyte B,T =&gt;vô tủy gây RL mẫu tiểu cầu luôn.</a:t>
            </a:r>
          </a:p>
          <a:p>
            <a:r>
              <a:rPr lang="en-US"/>
              <a:t>Cổ điển: kháng thể</a:t>
            </a:r>
          </a:p>
          <a:p>
            <a:r>
              <a:rPr lang="en-US"/>
              <a:t>Mới: tình trạng mạn tính do sự hoạt hóa CD8 CD4, có liên quan chặt chẽ giữa các KT và CD8</a:t>
            </a:r>
          </a:p>
          <a:p>
            <a:r>
              <a:rPr lang="en-US"/>
              <a:t>Antigenic Mimicry ITP</a:t>
            </a:r>
          </a:p>
          <a:p>
            <a:pPr lvl="1"/>
            <a:r>
              <a:rPr lang="en-US"/>
              <a:t>KN tạo KT giống như KT kháng tiểu cầu</a:t>
            </a:r>
          </a:p>
          <a:p>
            <a:pPr lvl="1"/>
            <a:r>
              <a:rPr lang="en-US"/>
              <a:t>HIV, HCV, HBV, quinine</a:t>
            </a:r>
          </a:p>
        </p:txBody>
      </p:sp>
    </p:spTree>
    <p:extLst>
      <p:ext uri="{BB962C8B-B14F-4D97-AF65-F5344CB8AC3E}">
        <p14:creationId xmlns:p14="http://schemas.microsoft.com/office/powerpoint/2010/main" val="1240679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5915</Words>
  <Application>Microsoft Office PowerPoint</Application>
  <PresentationFormat>On-screen Show (4:3)</PresentationFormat>
  <Paragraphs>370</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Arial</vt:lpstr>
      <vt:lpstr>calibri</vt:lpstr>
      <vt:lpstr>calibri</vt:lpstr>
      <vt:lpstr>calibri</vt:lpstr>
      <vt:lpstr>Calibri (Body)</vt:lpstr>
      <vt:lpstr>Cambria Math</vt:lpstr>
      <vt:lpstr>Times New Roman</vt:lpstr>
      <vt:lpstr>Office Theme</vt:lpstr>
      <vt:lpstr>XUẤT HUYẾT GIẢM TIỂU CẦU MIỄN DỊCH Ở TRẺ EM</vt:lpstr>
      <vt:lpstr>Nội dung</vt:lpstr>
      <vt:lpstr>1.Định nghĩa</vt:lpstr>
      <vt:lpstr>Cả 2 cách phân loại đều có giá trị riêng nên ko bỏ cái nào:</vt:lpstr>
      <vt:lpstr>1. Định nghĩa</vt:lpstr>
      <vt:lpstr>1. Định nghĩa</vt:lpstr>
      <vt:lpstr>ĐỊNH NGHĨA</vt:lpstr>
      <vt:lpstr>1. Định nghĩa</vt:lpstr>
      <vt:lpstr>2. Cơ chế bệnh sinh</vt:lpstr>
      <vt:lpstr>2. Cơ chế bệnh sinh</vt:lpstr>
      <vt:lpstr>2. Cơ chế bệnh sinh</vt:lpstr>
      <vt:lpstr>PowerPoint Presentation</vt:lpstr>
      <vt:lpstr>PowerPoint Presentation</vt:lpstr>
      <vt:lpstr>PowerPoint Presentation</vt:lpstr>
      <vt:lpstr>2. Cơ chế bênh sinh</vt:lpstr>
      <vt:lpstr>3. Chẩn đoán</vt:lpstr>
      <vt:lpstr>3. Chẩn đoán</vt:lpstr>
      <vt:lpstr>3. Chẩn đoán</vt:lpstr>
      <vt:lpstr>CHẨN ĐOÁN – Lâm sàng</vt:lpstr>
      <vt:lpstr>CHẨN ĐOÁN – Lâm sàng</vt:lpstr>
      <vt:lpstr>PowerPoint Presentation</vt:lpstr>
      <vt:lpstr>3. Chẩn đoán</vt:lpstr>
      <vt:lpstr>3. Chẩn đoán</vt:lpstr>
      <vt:lpstr>3. Chẩn đoán</vt:lpstr>
      <vt:lpstr>4. Điều trị - Biện pháp chung</vt:lpstr>
      <vt:lpstr>Điều trị đặc hiệu</vt:lpstr>
      <vt:lpstr>ĐIỀU TRỊ - Mục tiêu</vt:lpstr>
      <vt:lpstr>PowerPoint Presentation</vt:lpstr>
      <vt:lpstr>PowerPoint Presentation</vt:lpstr>
      <vt:lpstr>ĐIỀU TRỊ-Các định nghĩa</vt:lpstr>
      <vt:lpstr>4. Điều trị</vt:lpstr>
      <vt:lpstr>4. Điều trị</vt:lpstr>
      <vt:lpstr>4. Điều trị</vt:lpstr>
      <vt:lpstr>4. Điều trị</vt:lpstr>
      <vt:lpstr>4. Điều trị</vt:lpstr>
      <vt:lpstr>4. Điều trị</vt:lpstr>
      <vt:lpstr>ĐIỀU TRỊ-Điều trị ITP cấp hoặc kéo dài</vt:lpstr>
      <vt:lpstr>ĐIỀU TRỊ-Điều trị ITP cấp hoặc kéodài</vt:lpstr>
      <vt:lpstr>PowerPoint Presentation</vt:lpstr>
      <vt:lpstr>ĐIỀU TRỊ-Điều trị ITP táiphát</vt:lpstr>
      <vt:lpstr>ĐIỀU TRỊ-Điều trị ITP mạn</vt:lpstr>
      <vt:lpstr>4. Điều trị</vt:lpstr>
      <vt:lpstr>4. Điều trị</vt:lpstr>
      <vt:lpstr>4. Điều trị</vt:lpstr>
      <vt:lpstr>ĐIỀUTRỊ-Điềutrị triệu chứng</vt:lpstr>
      <vt:lpstr>ĐIỀUTRỊ</vt:lpstr>
      <vt:lpstr>ĐIỀUTRỊ</vt:lpstr>
      <vt:lpstr>ĐIỀUTRỊ</vt:lpstr>
      <vt:lpstr>ĐIỀUTRỊ</vt:lpstr>
      <vt:lpstr>TÁI KHÁM</vt:lpstr>
      <vt:lpstr>DIỄN TIẾN, TIÊNLưỢNG</vt:lpstr>
      <vt:lpstr>RECOMMENDATIONS- ASH 2011 </vt:lpstr>
      <vt:lpstr>RECOMMENDATIONS- ASH 2011 </vt:lpstr>
      <vt:lpstr>RECOMMENDATIONS- ASH 2011 </vt:lpstr>
      <vt:lpstr>RECOMMENDATIONS- ASH 2011 </vt:lpstr>
      <vt:lpstr>RECOMMENDATIONS- ASH 2011 </vt:lpstr>
      <vt:lpstr>RECOMMENDATIONS- ASH 2011 </vt:lpstr>
      <vt:lpstr>RECOMMENDATIONS- ASH 2011 </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XUẤT HUYẾT GIẢM TIỂU CẦU MIỄN DỊCH Ở TRẺ EM</dc:title>
  <dc:creator>Thắng Trần Mạnh</dc:creator>
  <cp:lastModifiedBy>Theo</cp:lastModifiedBy>
  <cp:revision>8</cp:revision>
  <dcterms:created xsi:type="dcterms:W3CDTF">2020-01-06T17:35:18Z</dcterms:created>
  <dcterms:modified xsi:type="dcterms:W3CDTF">2020-04-24T04:44:37Z</dcterms:modified>
</cp:coreProperties>
</file>